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handoutMasterIdLst>
    <p:handoutMasterId r:id="rId20"/>
  </p:handoutMasterIdLst>
  <p:sldIdLst>
    <p:sldId id="766" r:id="rId2"/>
    <p:sldId id="683" r:id="rId3"/>
    <p:sldId id="748" r:id="rId4"/>
    <p:sldId id="684" r:id="rId5"/>
    <p:sldId id="750" r:id="rId6"/>
    <p:sldId id="752" r:id="rId7"/>
    <p:sldId id="753" r:id="rId8"/>
    <p:sldId id="724" r:id="rId9"/>
    <p:sldId id="768" r:id="rId10"/>
    <p:sldId id="770" r:id="rId11"/>
    <p:sldId id="772" r:id="rId12"/>
    <p:sldId id="773" r:id="rId13"/>
    <p:sldId id="774" r:id="rId14"/>
    <p:sldId id="775" r:id="rId15"/>
    <p:sldId id="777" r:id="rId16"/>
    <p:sldId id="776" r:id="rId17"/>
    <p:sldId id="430" r:id="rId1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33CC33"/>
    <a:srgbClr val="0000CC"/>
    <a:srgbClr val="FF3300"/>
    <a:srgbClr val="CC0099"/>
    <a:srgbClr val="FF0066"/>
    <a:srgbClr val="FF9933"/>
    <a:srgbClr val="FF6600"/>
    <a:srgbClr val="993366"/>
    <a:srgbClr val="FF99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9744" autoAdjust="0"/>
  </p:normalViewPr>
  <p:slideViewPr>
    <p:cSldViewPr>
      <p:cViewPr>
        <p:scale>
          <a:sx n="60" d="100"/>
          <a:sy n="60" d="100"/>
        </p:scale>
        <p:origin x="-811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980524-4A21-4ACB-B602-72B29D25BAE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EE69329-6F0E-45C0-919C-F47DEDBCA776}">
      <dgm:prSet phldrT="[Testo]" custT="1"/>
      <dgm:spPr>
        <a:solidFill>
          <a:srgbClr val="FFFF00"/>
        </a:solidFill>
      </dgm:spPr>
      <dgm:t>
        <a:bodyPr/>
        <a:lstStyle/>
        <a:p>
          <a:pPr>
            <a:spcAft>
              <a:spcPts val="0"/>
            </a:spcAft>
          </a:pPr>
          <a:r>
            <a:rPr lang="it-IT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Sapere</a:t>
          </a:r>
        </a:p>
        <a:p>
          <a:pPr>
            <a:spcAft>
              <a:spcPts val="0"/>
            </a:spcAft>
          </a:pPr>
          <a:r>
            <a:rPr lang="it-IT" sz="3200" b="0" dirty="0" smtClean="0">
              <a:solidFill>
                <a:srgbClr val="0070C0"/>
              </a:solidFill>
            </a:rPr>
            <a:t>Conoscenze</a:t>
          </a:r>
        </a:p>
        <a:p>
          <a:pPr>
            <a:spcAft>
              <a:spcPts val="0"/>
            </a:spcAft>
          </a:pPr>
          <a:r>
            <a:rPr lang="it-IT" sz="3200" b="0" dirty="0" smtClean="0">
              <a:solidFill>
                <a:srgbClr val="0070C0"/>
              </a:solidFill>
            </a:rPr>
            <a:t>di contesto</a:t>
          </a:r>
        </a:p>
        <a:p>
          <a:pPr>
            <a:spcAft>
              <a:spcPts val="0"/>
            </a:spcAft>
          </a:pPr>
          <a:r>
            <a:rPr lang="it-IT" sz="3200" b="0" dirty="0" smtClean="0">
              <a:solidFill>
                <a:srgbClr val="0070C0"/>
              </a:solidFill>
            </a:rPr>
            <a:t>e specifiche</a:t>
          </a:r>
        </a:p>
      </dgm:t>
    </dgm:pt>
    <dgm:pt modelId="{A8589969-7D66-4114-8B09-9431BD507187}" type="parTrans" cxnId="{B9C7E1A7-F0C4-4530-91EB-03F5CFDE9BDD}">
      <dgm:prSet/>
      <dgm:spPr/>
      <dgm:t>
        <a:bodyPr/>
        <a:lstStyle/>
        <a:p>
          <a:endParaRPr lang="it-IT"/>
        </a:p>
      </dgm:t>
    </dgm:pt>
    <dgm:pt modelId="{FD1DA930-0987-4FA4-BAE5-0150C0BFD8FD}" type="sibTrans" cxnId="{B9C7E1A7-F0C4-4530-91EB-03F5CFDE9BDD}">
      <dgm:prSet/>
      <dgm:spPr>
        <a:solidFill>
          <a:srgbClr val="FF0000"/>
        </a:solidFill>
      </dgm:spPr>
      <dgm:t>
        <a:bodyPr/>
        <a:lstStyle/>
        <a:p>
          <a:endParaRPr lang="it-IT" dirty="0"/>
        </a:p>
      </dgm:t>
    </dgm:pt>
    <dgm:pt modelId="{2DE40344-0FA2-4A09-9F72-6B55DCE2FFF3}">
      <dgm:prSet phldrT="[Testo]" custT="1"/>
      <dgm:spPr>
        <a:solidFill>
          <a:srgbClr val="00CC00"/>
        </a:solidFill>
      </dgm:spPr>
      <dgm:t>
        <a:bodyPr/>
        <a:lstStyle/>
        <a:p>
          <a:r>
            <a:rPr lang="it-IT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Saper fare</a:t>
          </a:r>
        </a:p>
        <a:p>
          <a:r>
            <a:rPr lang="it-IT" sz="3200" dirty="0" smtClean="0"/>
            <a:t>Competenze</a:t>
          </a:r>
        </a:p>
        <a:p>
          <a:r>
            <a:rPr lang="it-IT" sz="3200" dirty="0" smtClean="0"/>
            <a:t>tecnico</a:t>
          </a:r>
        </a:p>
        <a:p>
          <a:r>
            <a:rPr lang="it-IT" sz="3200" dirty="0" smtClean="0"/>
            <a:t>professionali</a:t>
          </a:r>
          <a:endParaRPr lang="it-IT" sz="3200" dirty="0"/>
        </a:p>
      </dgm:t>
    </dgm:pt>
    <dgm:pt modelId="{8BF0B624-08BF-454F-A9A2-52D1707A1196}" type="parTrans" cxnId="{E91A6FAF-A3B6-4448-9609-32F1B314CEA7}">
      <dgm:prSet/>
      <dgm:spPr/>
      <dgm:t>
        <a:bodyPr/>
        <a:lstStyle/>
        <a:p>
          <a:endParaRPr lang="it-IT"/>
        </a:p>
      </dgm:t>
    </dgm:pt>
    <dgm:pt modelId="{F3768832-9AA5-4AF4-B931-BC6F9E8C83E5}" type="sibTrans" cxnId="{E91A6FAF-A3B6-4448-9609-32F1B314CEA7}">
      <dgm:prSet/>
      <dgm:spPr>
        <a:solidFill>
          <a:srgbClr val="FF0000"/>
        </a:solidFill>
      </dgm:spPr>
      <dgm:t>
        <a:bodyPr/>
        <a:lstStyle/>
        <a:p>
          <a:endParaRPr lang="it-IT" dirty="0"/>
        </a:p>
      </dgm:t>
    </dgm:pt>
    <dgm:pt modelId="{C1B6D4C4-0A52-4852-91D0-1ECC9D5E53A3}">
      <dgm:prSet phldrT="[Testo]" custT="1"/>
      <dgm:spPr/>
      <dgm:t>
        <a:bodyPr/>
        <a:lstStyle/>
        <a:p>
          <a:r>
            <a:rPr lang="it-IT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Saper essere</a:t>
          </a:r>
        </a:p>
        <a:p>
          <a:r>
            <a:rPr lang="it-IT" sz="3200" dirty="0" smtClean="0"/>
            <a:t>Relazioni</a:t>
          </a:r>
        </a:p>
        <a:p>
          <a:r>
            <a:rPr lang="it-IT" sz="3200" dirty="0" smtClean="0"/>
            <a:t>multilivello</a:t>
          </a:r>
          <a:endParaRPr lang="it-IT" sz="3200" dirty="0"/>
        </a:p>
      </dgm:t>
    </dgm:pt>
    <dgm:pt modelId="{8C3EC272-188C-4153-8214-026E1256BA76}" type="parTrans" cxnId="{62CFBCB4-8B28-4384-9236-3AA8F5099A8F}">
      <dgm:prSet/>
      <dgm:spPr/>
      <dgm:t>
        <a:bodyPr/>
        <a:lstStyle/>
        <a:p>
          <a:endParaRPr lang="it-IT"/>
        </a:p>
      </dgm:t>
    </dgm:pt>
    <dgm:pt modelId="{18931B49-998D-4582-8E6F-3CDAD511E7EA}" type="sibTrans" cxnId="{62CFBCB4-8B28-4384-9236-3AA8F5099A8F}">
      <dgm:prSet/>
      <dgm:spPr>
        <a:solidFill>
          <a:srgbClr val="FF0000"/>
        </a:solidFill>
      </dgm:spPr>
      <dgm:t>
        <a:bodyPr/>
        <a:lstStyle/>
        <a:p>
          <a:endParaRPr lang="it-IT" dirty="0"/>
        </a:p>
      </dgm:t>
    </dgm:pt>
    <dgm:pt modelId="{5E278D2E-9AA9-4B15-82C8-F47870F52709}" type="pres">
      <dgm:prSet presAssocID="{89980524-4A21-4ACB-B602-72B29D25BAE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DBF7B7D-C2A0-45CB-A13E-3AE18B7FB3CC}" type="pres">
      <dgm:prSet presAssocID="{4EE69329-6F0E-45C0-919C-F47DEDBCA776}" presName="node" presStyleLbl="node1" presStyleIdx="0" presStyleCnt="3" custScaleX="132825" custScaleY="122820" custRadScaleRad="96228" custRadScaleInc="-141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1AB145-A823-4AED-ADB9-65CCB791EABA}" type="pres">
      <dgm:prSet presAssocID="{FD1DA930-0987-4FA4-BAE5-0150C0BFD8FD}" presName="sibTrans" presStyleLbl="sibTrans2D1" presStyleIdx="0" presStyleCnt="3" custAng="3758435" custFlipVert="1" custScaleX="285024" custScaleY="71614" custLinFactNeighborX="71497" custLinFactNeighborY="-32638"/>
      <dgm:spPr>
        <a:prstGeom prst="leftRightArrow">
          <a:avLst/>
        </a:prstGeom>
      </dgm:spPr>
      <dgm:t>
        <a:bodyPr/>
        <a:lstStyle/>
        <a:p>
          <a:endParaRPr lang="it-IT"/>
        </a:p>
      </dgm:t>
    </dgm:pt>
    <dgm:pt modelId="{90A6A872-8039-46DB-BF90-91DD5E0C9A0C}" type="pres">
      <dgm:prSet presAssocID="{FD1DA930-0987-4FA4-BAE5-0150C0BFD8FD}" presName="connectorText" presStyleLbl="sibTrans2D1" presStyleIdx="0" presStyleCnt="3"/>
      <dgm:spPr/>
      <dgm:t>
        <a:bodyPr/>
        <a:lstStyle/>
        <a:p>
          <a:endParaRPr lang="it-IT"/>
        </a:p>
      </dgm:t>
    </dgm:pt>
    <dgm:pt modelId="{DF363A8F-836B-42B8-A5D7-DE42FFCD4B12}" type="pres">
      <dgm:prSet presAssocID="{2DE40344-0FA2-4A09-9F72-6B55DCE2FFF3}" presName="node" presStyleLbl="node1" presStyleIdx="1" presStyleCnt="3" custScaleX="128828" custScaleY="127382" custRadScaleRad="111661" custRadScaleInc="-524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AA8CA9B-5D10-482C-AC7B-43796D955256}" type="pres">
      <dgm:prSet presAssocID="{F3768832-9AA5-4AF4-B931-BC6F9E8C83E5}" presName="sibTrans" presStyleLbl="sibTrans2D1" presStyleIdx="1" presStyleCnt="3" custScaleX="144867" custScaleY="64632" custLinFactNeighborX="-17" custLinFactNeighborY="8861"/>
      <dgm:spPr>
        <a:prstGeom prst="leftRightArrow">
          <a:avLst/>
        </a:prstGeom>
      </dgm:spPr>
      <dgm:t>
        <a:bodyPr/>
        <a:lstStyle/>
        <a:p>
          <a:endParaRPr lang="it-IT"/>
        </a:p>
      </dgm:t>
    </dgm:pt>
    <dgm:pt modelId="{70A07FD4-36A5-4494-A49A-B83C5F7A5C7E}" type="pres">
      <dgm:prSet presAssocID="{F3768832-9AA5-4AF4-B931-BC6F9E8C83E5}" presName="connectorText" presStyleLbl="sibTrans2D1" presStyleIdx="1" presStyleCnt="3"/>
      <dgm:spPr/>
      <dgm:t>
        <a:bodyPr/>
        <a:lstStyle/>
        <a:p>
          <a:endParaRPr lang="it-IT"/>
        </a:p>
      </dgm:t>
    </dgm:pt>
    <dgm:pt modelId="{6FF79264-9BEA-4A84-83E0-C7D0815A072C}" type="pres">
      <dgm:prSet presAssocID="{C1B6D4C4-0A52-4852-91D0-1ECC9D5E53A3}" presName="node" presStyleLbl="node1" presStyleIdx="2" presStyleCnt="3" custScaleX="132275" custScaleY="132103" custRadScaleRad="130525" custRadScaleInc="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4C67C97-C4BA-4DA0-9022-A33C3E0945F4}" type="pres">
      <dgm:prSet presAssocID="{18931B49-998D-4582-8E6F-3CDAD511E7EA}" presName="sibTrans" presStyleLbl="sibTrans2D1" presStyleIdx="2" presStyleCnt="3" custAng="5468092" custScaleX="160465" custScaleY="105977" custLinFactNeighborX="-62917" custLinFactNeighborY="-33187"/>
      <dgm:spPr>
        <a:prstGeom prst="upDownArrow">
          <a:avLst/>
        </a:prstGeom>
      </dgm:spPr>
      <dgm:t>
        <a:bodyPr/>
        <a:lstStyle/>
        <a:p>
          <a:endParaRPr lang="it-IT"/>
        </a:p>
      </dgm:t>
    </dgm:pt>
    <dgm:pt modelId="{D7D8216C-159A-4589-AED2-F522B9428983}" type="pres">
      <dgm:prSet presAssocID="{18931B49-998D-4582-8E6F-3CDAD511E7EA}" presName="connectorText" presStyleLbl="sibTrans2D1" presStyleIdx="2" presStyleCnt="3"/>
      <dgm:spPr/>
      <dgm:t>
        <a:bodyPr/>
        <a:lstStyle/>
        <a:p>
          <a:endParaRPr lang="it-IT"/>
        </a:p>
      </dgm:t>
    </dgm:pt>
  </dgm:ptLst>
  <dgm:cxnLst>
    <dgm:cxn modelId="{95C21484-3DB6-4772-8987-378DB805A5FA}" type="presOf" srcId="{18931B49-998D-4582-8E6F-3CDAD511E7EA}" destId="{B4C67C97-C4BA-4DA0-9022-A33C3E0945F4}" srcOrd="0" destOrd="0" presId="urn:microsoft.com/office/officeart/2005/8/layout/cycle2"/>
    <dgm:cxn modelId="{8B220BA7-8B67-48E1-B3E2-B259F309726A}" type="presOf" srcId="{F3768832-9AA5-4AF4-B931-BC6F9E8C83E5}" destId="{70A07FD4-36A5-4494-A49A-B83C5F7A5C7E}" srcOrd="1" destOrd="0" presId="urn:microsoft.com/office/officeart/2005/8/layout/cycle2"/>
    <dgm:cxn modelId="{2CF264FB-0A33-4DFD-A6D1-88826DD19BA3}" type="presOf" srcId="{4EE69329-6F0E-45C0-919C-F47DEDBCA776}" destId="{0DBF7B7D-C2A0-45CB-A13E-3AE18B7FB3CC}" srcOrd="0" destOrd="0" presId="urn:microsoft.com/office/officeart/2005/8/layout/cycle2"/>
    <dgm:cxn modelId="{62CFBCB4-8B28-4384-9236-3AA8F5099A8F}" srcId="{89980524-4A21-4ACB-B602-72B29D25BAE5}" destId="{C1B6D4C4-0A52-4852-91D0-1ECC9D5E53A3}" srcOrd="2" destOrd="0" parTransId="{8C3EC272-188C-4153-8214-026E1256BA76}" sibTransId="{18931B49-998D-4582-8E6F-3CDAD511E7EA}"/>
    <dgm:cxn modelId="{439B313E-973F-495D-8D9F-ECAABB1CCCF7}" type="presOf" srcId="{C1B6D4C4-0A52-4852-91D0-1ECC9D5E53A3}" destId="{6FF79264-9BEA-4A84-83E0-C7D0815A072C}" srcOrd="0" destOrd="0" presId="urn:microsoft.com/office/officeart/2005/8/layout/cycle2"/>
    <dgm:cxn modelId="{8718FBE1-4529-4216-9879-C2F11ED105F1}" type="presOf" srcId="{F3768832-9AA5-4AF4-B931-BC6F9E8C83E5}" destId="{3AA8CA9B-5D10-482C-AC7B-43796D955256}" srcOrd="0" destOrd="0" presId="urn:microsoft.com/office/officeart/2005/8/layout/cycle2"/>
    <dgm:cxn modelId="{73D442B7-3377-44B4-A3A3-32EB13DCB5FB}" type="presOf" srcId="{2DE40344-0FA2-4A09-9F72-6B55DCE2FFF3}" destId="{DF363A8F-836B-42B8-A5D7-DE42FFCD4B12}" srcOrd="0" destOrd="0" presId="urn:microsoft.com/office/officeart/2005/8/layout/cycle2"/>
    <dgm:cxn modelId="{155CEE5A-9518-45CB-8B09-C61B1372B942}" type="presOf" srcId="{FD1DA930-0987-4FA4-BAE5-0150C0BFD8FD}" destId="{E21AB145-A823-4AED-ADB9-65CCB791EABA}" srcOrd="0" destOrd="0" presId="urn:microsoft.com/office/officeart/2005/8/layout/cycle2"/>
    <dgm:cxn modelId="{B9C7E1A7-F0C4-4530-91EB-03F5CFDE9BDD}" srcId="{89980524-4A21-4ACB-B602-72B29D25BAE5}" destId="{4EE69329-6F0E-45C0-919C-F47DEDBCA776}" srcOrd="0" destOrd="0" parTransId="{A8589969-7D66-4114-8B09-9431BD507187}" sibTransId="{FD1DA930-0987-4FA4-BAE5-0150C0BFD8FD}"/>
    <dgm:cxn modelId="{E91A6FAF-A3B6-4448-9609-32F1B314CEA7}" srcId="{89980524-4A21-4ACB-B602-72B29D25BAE5}" destId="{2DE40344-0FA2-4A09-9F72-6B55DCE2FFF3}" srcOrd="1" destOrd="0" parTransId="{8BF0B624-08BF-454F-A9A2-52D1707A1196}" sibTransId="{F3768832-9AA5-4AF4-B931-BC6F9E8C83E5}"/>
    <dgm:cxn modelId="{1E8C380B-7E9F-4C20-87FE-90A0C806097E}" type="presOf" srcId="{89980524-4A21-4ACB-B602-72B29D25BAE5}" destId="{5E278D2E-9AA9-4B15-82C8-F47870F52709}" srcOrd="0" destOrd="0" presId="urn:microsoft.com/office/officeart/2005/8/layout/cycle2"/>
    <dgm:cxn modelId="{247B8758-7954-4ED0-98FD-9F582A813DCE}" type="presOf" srcId="{FD1DA930-0987-4FA4-BAE5-0150C0BFD8FD}" destId="{90A6A872-8039-46DB-BF90-91DD5E0C9A0C}" srcOrd="1" destOrd="0" presId="urn:microsoft.com/office/officeart/2005/8/layout/cycle2"/>
    <dgm:cxn modelId="{CC0E8918-9AD9-4CBC-80AA-0B933070CC7C}" type="presOf" srcId="{18931B49-998D-4582-8E6F-3CDAD511E7EA}" destId="{D7D8216C-159A-4589-AED2-F522B9428983}" srcOrd="1" destOrd="0" presId="urn:microsoft.com/office/officeart/2005/8/layout/cycle2"/>
    <dgm:cxn modelId="{5395D703-170E-4E2D-A869-DA561FF2AA0F}" type="presParOf" srcId="{5E278D2E-9AA9-4B15-82C8-F47870F52709}" destId="{0DBF7B7D-C2A0-45CB-A13E-3AE18B7FB3CC}" srcOrd="0" destOrd="0" presId="urn:microsoft.com/office/officeart/2005/8/layout/cycle2"/>
    <dgm:cxn modelId="{5FD8FB2E-CE05-446A-9D81-CB5A5E7BF45F}" type="presParOf" srcId="{5E278D2E-9AA9-4B15-82C8-F47870F52709}" destId="{E21AB145-A823-4AED-ADB9-65CCB791EABA}" srcOrd="1" destOrd="0" presId="urn:microsoft.com/office/officeart/2005/8/layout/cycle2"/>
    <dgm:cxn modelId="{0D198A91-FFAC-4213-8EF9-F2B3F66C70B2}" type="presParOf" srcId="{E21AB145-A823-4AED-ADB9-65CCB791EABA}" destId="{90A6A872-8039-46DB-BF90-91DD5E0C9A0C}" srcOrd="0" destOrd="0" presId="urn:microsoft.com/office/officeart/2005/8/layout/cycle2"/>
    <dgm:cxn modelId="{5D0B3486-A789-4F2D-A532-ABCE817CCEFB}" type="presParOf" srcId="{5E278D2E-9AA9-4B15-82C8-F47870F52709}" destId="{DF363A8F-836B-42B8-A5D7-DE42FFCD4B12}" srcOrd="2" destOrd="0" presId="urn:microsoft.com/office/officeart/2005/8/layout/cycle2"/>
    <dgm:cxn modelId="{D4002773-BA4F-4AAD-A99F-EB51F8544A41}" type="presParOf" srcId="{5E278D2E-9AA9-4B15-82C8-F47870F52709}" destId="{3AA8CA9B-5D10-482C-AC7B-43796D955256}" srcOrd="3" destOrd="0" presId="urn:microsoft.com/office/officeart/2005/8/layout/cycle2"/>
    <dgm:cxn modelId="{094BEC0D-8406-4476-871B-A97620492E24}" type="presParOf" srcId="{3AA8CA9B-5D10-482C-AC7B-43796D955256}" destId="{70A07FD4-36A5-4494-A49A-B83C5F7A5C7E}" srcOrd="0" destOrd="0" presId="urn:microsoft.com/office/officeart/2005/8/layout/cycle2"/>
    <dgm:cxn modelId="{904E534F-0271-49CF-A530-6793FAD9C20A}" type="presParOf" srcId="{5E278D2E-9AA9-4B15-82C8-F47870F52709}" destId="{6FF79264-9BEA-4A84-83E0-C7D0815A072C}" srcOrd="4" destOrd="0" presId="urn:microsoft.com/office/officeart/2005/8/layout/cycle2"/>
    <dgm:cxn modelId="{916EACAD-9672-4828-81EC-D421133B9B95}" type="presParOf" srcId="{5E278D2E-9AA9-4B15-82C8-F47870F52709}" destId="{B4C67C97-C4BA-4DA0-9022-A33C3E0945F4}" srcOrd="5" destOrd="0" presId="urn:microsoft.com/office/officeart/2005/8/layout/cycle2"/>
    <dgm:cxn modelId="{7E1EBE97-8C94-45B0-8022-9BCDA10C526B}" type="presParOf" srcId="{B4C67C97-C4BA-4DA0-9022-A33C3E0945F4}" destId="{D7D8216C-159A-4589-AED2-F522B9428983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BF7B7D-C2A0-45CB-A13E-3AE18B7FB3CC}">
      <dsp:nvSpPr>
        <dsp:cNvPr id="0" name=""/>
        <dsp:cNvSpPr/>
      </dsp:nvSpPr>
      <dsp:spPr>
        <a:xfrm>
          <a:off x="2678381" y="-295654"/>
          <a:ext cx="3765822" cy="3482162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36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Sapere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3200" b="0" kern="1200" dirty="0" smtClean="0">
              <a:solidFill>
                <a:srgbClr val="0070C0"/>
              </a:solidFill>
            </a:rPr>
            <a:t>Conoscenze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3200" b="0" kern="1200" dirty="0" smtClean="0">
              <a:solidFill>
                <a:srgbClr val="0070C0"/>
              </a:solidFill>
            </a:rPr>
            <a:t>di contesto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it-IT" sz="3200" b="0" kern="1200" dirty="0" smtClean="0">
              <a:solidFill>
                <a:srgbClr val="0070C0"/>
              </a:solidFill>
            </a:rPr>
            <a:t>e specifiche</a:t>
          </a:r>
        </a:p>
      </dsp:txBody>
      <dsp:txXfrm>
        <a:off x="2678381" y="-295654"/>
        <a:ext cx="3765822" cy="3482162"/>
      </dsp:txXfrm>
    </dsp:sp>
    <dsp:sp modelId="{E21AB145-A823-4AED-ADB9-65CCB791EABA}">
      <dsp:nvSpPr>
        <dsp:cNvPr id="0" name=""/>
        <dsp:cNvSpPr/>
      </dsp:nvSpPr>
      <dsp:spPr>
        <a:xfrm rot="14520399" flipV="1">
          <a:off x="5497135" y="2566986"/>
          <a:ext cx="1171310" cy="685254"/>
        </a:xfrm>
        <a:prstGeom prst="leftRightArrow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900" kern="1200" dirty="0"/>
        </a:p>
      </dsp:txBody>
      <dsp:txXfrm rot="14520399" flipV="1">
        <a:off x="5497135" y="2566986"/>
        <a:ext cx="1171310" cy="685254"/>
      </dsp:txXfrm>
    </dsp:sp>
    <dsp:sp modelId="{DF363A8F-836B-42B8-A5D7-DE42FFCD4B12}">
      <dsp:nvSpPr>
        <dsp:cNvPr id="0" name=""/>
        <dsp:cNvSpPr/>
      </dsp:nvSpPr>
      <dsp:spPr>
        <a:xfrm>
          <a:off x="5220079" y="3235596"/>
          <a:ext cx="3652500" cy="3611503"/>
        </a:xfrm>
        <a:prstGeom prst="ellipse">
          <a:avLst/>
        </a:prstGeom>
        <a:solidFill>
          <a:srgbClr val="00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Saper fare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Competenze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tecnico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professionali</a:t>
          </a:r>
          <a:endParaRPr lang="it-IT" sz="3200" kern="1200" dirty="0"/>
        </a:p>
      </dsp:txBody>
      <dsp:txXfrm>
        <a:off x="5220079" y="3235596"/>
        <a:ext cx="3652500" cy="3611503"/>
      </dsp:txXfrm>
    </dsp:sp>
    <dsp:sp modelId="{3AA8CA9B-5D10-482C-AC7B-43796D955256}">
      <dsp:nvSpPr>
        <dsp:cNvPr id="0" name=""/>
        <dsp:cNvSpPr/>
      </dsp:nvSpPr>
      <dsp:spPr>
        <a:xfrm rot="10800000">
          <a:off x="3942797" y="4816913"/>
          <a:ext cx="1128544" cy="618445"/>
        </a:xfrm>
        <a:prstGeom prst="leftRightArrow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2600" kern="1200" dirty="0"/>
        </a:p>
      </dsp:txBody>
      <dsp:txXfrm rot="10800000">
        <a:off x="3942797" y="4816913"/>
        <a:ext cx="1128544" cy="618445"/>
      </dsp:txXfrm>
    </dsp:sp>
    <dsp:sp modelId="{6FF79264-9BEA-4A84-83E0-C7D0815A072C}">
      <dsp:nvSpPr>
        <dsp:cNvPr id="0" name=""/>
        <dsp:cNvSpPr/>
      </dsp:nvSpPr>
      <dsp:spPr>
        <a:xfrm>
          <a:off x="0" y="3168671"/>
          <a:ext cx="3750228" cy="37453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Saper essere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Relazioni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kern="1200" dirty="0" smtClean="0"/>
            <a:t>multilivello</a:t>
          </a:r>
          <a:endParaRPr lang="it-IT" sz="3200" kern="1200" dirty="0"/>
        </a:p>
      </dsp:txBody>
      <dsp:txXfrm>
        <a:off x="0" y="3168671"/>
        <a:ext cx="3750228" cy="3745352"/>
      </dsp:txXfrm>
    </dsp:sp>
    <dsp:sp modelId="{B4C67C97-C4BA-4DA0-9022-A33C3E0945F4}">
      <dsp:nvSpPr>
        <dsp:cNvPr id="0" name=""/>
        <dsp:cNvSpPr/>
      </dsp:nvSpPr>
      <dsp:spPr>
        <a:xfrm rot="2273691">
          <a:off x="2609071" y="2394515"/>
          <a:ext cx="703146" cy="1014064"/>
        </a:xfrm>
        <a:prstGeom prst="upDownArrow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4300" kern="1200" dirty="0"/>
        </a:p>
      </dsp:txBody>
      <dsp:txXfrm rot="2273691">
        <a:off x="2609071" y="2394515"/>
        <a:ext cx="703146" cy="1014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F6CDD1-6B5F-4229-8B36-5C3BA8C5A72F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144DE-3AA6-4749-B4CB-57116BE1CDF3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B88B3-B5A0-4C16-90AA-EE35C3F31C0D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F40D8-53C3-4C90-8803-0105549C152A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9</a:t>
            </a:fld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10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11</a:t>
            </a:fld>
            <a:endParaRPr lang="it-I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12</a:t>
            </a:fld>
            <a:endParaRPr lang="it-IT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F40D8-53C3-4C90-8803-0105549C152A}" type="slidenum">
              <a:rPr lang="it-IT" smtClean="0"/>
              <a:pPr/>
              <a:t>13</a:t>
            </a:fld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ettangolo arrotondat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ettangolo arrotondat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ttango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ettangolo arrotondat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ttango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ettangolo arrotondat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670D0E-E90F-4C4C-A982-D7DB221E9F44}" type="datetimeFigureOut">
              <a:rPr lang="it-IT" smtClean="0"/>
              <a:pPr/>
              <a:t>20/01/2013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850373B-A4F5-4396-A99E-F3CFAAA8FD68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antonia.carlini@alice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0" y="-243408"/>
            <a:ext cx="3347864" cy="7101408"/>
          </a:xfrm>
          <a:prstGeom prst="roundRect">
            <a:avLst>
              <a:gd name="adj" fmla="val 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00" dirty="0" smtClean="0"/>
          </a:p>
          <a:p>
            <a:pPr algn="ctr"/>
            <a:r>
              <a:rPr lang="it-IT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Modulo 0</a:t>
            </a:r>
            <a:r>
              <a:rPr lang="it-IT" sz="4400" dirty="0" smtClean="0"/>
              <a:t> </a:t>
            </a:r>
          </a:p>
          <a:p>
            <a:pPr algn="ctr"/>
            <a:endParaRPr lang="it-IT" sz="4400" dirty="0" smtClean="0"/>
          </a:p>
          <a:p>
            <a:pPr algn="ctr"/>
            <a:r>
              <a:rPr lang="it-IT" sz="4400" dirty="0" smtClean="0"/>
              <a:t>Una </a:t>
            </a:r>
            <a:r>
              <a:rPr lang="it-IT" sz="4400" dirty="0" smtClean="0"/>
              <a:t>carta di navigazione </a:t>
            </a:r>
            <a:r>
              <a:rPr lang="it-IT" sz="4400" dirty="0" smtClean="0"/>
              <a:t>per orientarsi nel mare magnum del programma </a:t>
            </a:r>
          </a:p>
        </p:txBody>
      </p:sp>
      <p:pic>
        <p:nvPicPr>
          <p:cNvPr id="66562" name="Picture 2" descr="http://t2.gstatic.com/images?q=tbn:ANd9GcT1lU8t0N1mdr5xUsvA5N8CRIk5EFL-71zW5YDH2ziW1rp1NzZQW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268760"/>
            <a:ext cx="3240360" cy="3277956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5044848" y="5013176"/>
            <a:ext cx="20238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2400" dirty="0" smtClean="0"/>
              <a:t>Antonia Carlini</a:t>
            </a:r>
          </a:p>
          <a:p>
            <a:pPr algn="ctr"/>
            <a:r>
              <a:rPr lang="it-IT" sz="2400" dirty="0" smtClean="0"/>
              <a:t> 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0" y="0"/>
            <a:ext cx="2987824" cy="3068960"/>
          </a:xfrm>
          <a:prstGeom prst="roundRect">
            <a:avLst>
              <a:gd name="adj" fmla="val 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800" dirty="0" smtClean="0"/>
          </a:p>
          <a:p>
            <a:pPr algn="ctr"/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  <a:p>
            <a:pPr algn="ctr"/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Leggere e analizzare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31840" y="1412776"/>
            <a:ext cx="5688632" cy="403187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/>
              <a:tabLst/>
            </a:pPr>
            <a:r>
              <a:rPr lang="it-IT" sz="3200" i="1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eggere con calma e attenzione</a:t>
            </a:r>
            <a:r>
              <a:rPr kumimoji="0" lang="it-IT" sz="3200" b="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il quesito per comprendere e analizzare la consegna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32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Qual è l’argomento centrale?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it-IT" sz="3200" i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E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quali sono</a:t>
            </a:r>
            <a:r>
              <a:rPr kumimoji="0" lang="it-IT" sz="3200" b="0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i concetti chiave</a:t>
            </a:r>
            <a:r>
              <a:rPr kumimoji="0" lang="it-IT" sz="32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direttamente correlati?</a:t>
            </a: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metto 4 5"/>
          <p:cNvSpPr/>
          <p:nvPr/>
        </p:nvSpPr>
        <p:spPr>
          <a:xfrm>
            <a:off x="755576" y="3573016"/>
            <a:ext cx="2088232" cy="1440160"/>
          </a:xfrm>
          <a:prstGeom prst="cloudCallout">
            <a:avLst>
              <a:gd name="adj1" fmla="val -41695"/>
              <a:gd name="adj2" fmla="val 136820"/>
            </a:avLst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it-IT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0" y="0"/>
            <a:ext cx="3203848" cy="2708920"/>
          </a:xfrm>
          <a:prstGeom prst="roundRect">
            <a:avLst>
              <a:gd name="adj" fmla="val 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800" b="1" dirty="0" smtClean="0"/>
          </a:p>
          <a:p>
            <a:pPr algn="ctr"/>
            <a:r>
              <a:rPr lang="it-IT" sz="4800" b="1" dirty="0" smtClean="0"/>
              <a:t>2</a:t>
            </a:r>
          </a:p>
          <a:p>
            <a:pPr algn="ctr"/>
            <a:r>
              <a:rPr lang="it-IT" sz="4800" b="1" dirty="0" smtClean="0"/>
              <a:t>organizzare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491880" y="3034120"/>
            <a:ext cx="525658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it-IT" sz="3200" dirty="0" smtClean="0">
              <a:solidFill>
                <a:schemeClr val="accent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563888" y="1340768"/>
            <a:ext cx="51480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Organizzare i concetti chiave utilizzando una mappa concettuale  o scaletta per facilitare l’elaborazione della risposta aperta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endParaRPr lang="it-IT" sz="3200" dirty="0" smtClean="0">
              <a:solidFill>
                <a:schemeClr val="accent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Rileggere il quesito per accertare di aver considerato tutti  i concetti chiave (almeno i fondamentali)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0" y="0"/>
            <a:ext cx="2915816" cy="2708920"/>
          </a:xfrm>
          <a:prstGeom prst="roundRect">
            <a:avLst>
              <a:gd name="adj" fmla="val 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800" b="1" dirty="0" smtClean="0"/>
          </a:p>
          <a:p>
            <a:pPr algn="ctr"/>
            <a:r>
              <a:rPr lang="it-IT" sz="4800" b="1" dirty="0" smtClean="0"/>
              <a:t>3</a:t>
            </a:r>
          </a:p>
          <a:p>
            <a:pPr algn="ctr"/>
            <a:r>
              <a:rPr lang="it-IT" sz="4800" b="1" dirty="0" smtClean="0"/>
              <a:t>sintesi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311352" y="704310"/>
            <a:ext cx="583264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3) elaborare una sintesi </a:t>
            </a:r>
            <a:r>
              <a:rPr lang="it-IT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breve</a:t>
            </a: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(20-25 righe) facendo attenzione a non “prendere tangenti”e a non inoltrarsi in approfondimenti di concetti secondari.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sintesi deve essere </a:t>
            </a:r>
            <a:r>
              <a:rPr lang="it-IT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completa</a:t>
            </a: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sul piano concettuale, un distillato di concetti espressi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3200" dirty="0" smtClean="0">
              <a:solidFill>
                <a:schemeClr val="accent1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selezionando </a:t>
            </a:r>
            <a:r>
              <a:rPr lang="it-IT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lessico specifico</a:t>
            </a:r>
            <a:r>
              <a:rPr lang="it-IT" sz="3200" b="1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it-IT" sz="32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0" y="0"/>
            <a:ext cx="3131840" cy="3068960"/>
          </a:xfrm>
          <a:prstGeom prst="roundRect">
            <a:avLst>
              <a:gd name="adj" fmla="val 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800" b="1" dirty="0" smtClean="0"/>
          </a:p>
          <a:p>
            <a:pPr algn="ctr"/>
            <a:r>
              <a:rPr lang="it-IT" sz="4800" b="1" dirty="0" smtClean="0"/>
              <a:t>3</a:t>
            </a:r>
          </a:p>
          <a:p>
            <a:pPr algn="ctr"/>
            <a:r>
              <a:rPr lang="it-IT" sz="4800" b="1" dirty="0" smtClean="0"/>
              <a:t>Aspetti formali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275856" y="404665"/>
            <a:ext cx="5688632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</a:t>
            </a:r>
            <a:r>
              <a:rPr lang="it-IT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scrittura</a:t>
            </a:r>
            <a:r>
              <a:rPr lang="it-IT" sz="32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deve essere chiara e leggibile,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t-IT" sz="32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 </a:t>
            </a:r>
            <a:r>
              <a:rPr lang="it-IT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periodi</a:t>
            </a:r>
            <a:r>
              <a:rPr lang="it-IT" sz="32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brevi, con pochi incisi,  chiari e lineari.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it-IT" sz="3200" dirty="0" smtClean="0">
              <a:solidFill>
                <a:srgbClr val="0070C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La sintesi può essere </a:t>
            </a:r>
            <a:r>
              <a:rPr lang="it-IT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impreziosita</a:t>
            </a:r>
            <a:r>
              <a:rPr lang="it-IT" sz="32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con riferimenti documentali o culturali (riferimenti a documenti ministeriali, norme, citazioni di affermazioni o idee di autori , dei quali va riportata opera e anno possibilmente).</a:t>
            </a:r>
            <a:endParaRPr lang="it-IT" sz="3200" dirty="0" smtClean="0">
              <a:solidFill>
                <a:srgbClr val="0070C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t-IT" sz="3200" dirty="0" smtClean="0">
                <a:solidFill>
                  <a:srgbClr val="0070C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it-IT" sz="32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748155"/>
            <a:ext cx="84249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1" u="none" strike="noStrike" cap="none" normalizeH="0" baseline="0" dirty="0" smtClean="0">
              <a:ln>
                <a:noFill/>
              </a:ln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3600" i="1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1" u="none" strike="noStrike" cap="none" normalizeH="0" baseline="0" dirty="0" smtClean="0">
              <a:ln>
                <a:noFill/>
              </a:ln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L’eterogeneità dell’utenza scolastica e la garanzia del successo formativo di ogni alunno impone la considerazione di bisogni educativi differenti e speciali. </a:t>
            </a:r>
          </a:p>
          <a:p>
            <a:pPr marL="0" marR="0" lvl="0" indent="180975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600" i="1" dirty="0" smtClean="0">
                <a:ea typeface="Calibri" pitchFamily="34" charset="0"/>
                <a:cs typeface="Times New Roman" pitchFamily="18" charset="0"/>
              </a:rPr>
              <a:t>Qua</a:t>
            </a:r>
            <a:r>
              <a:rPr kumimoji="0" lang="it-IT" sz="36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li sono le caratteristiche di un intervento didattico inclusivo? </a:t>
            </a:r>
            <a:endParaRPr kumimoji="0" lang="it-IT" sz="3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5" name="Stella a 16 punte 4"/>
          <p:cNvSpPr/>
          <p:nvPr/>
        </p:nvSpPr>
        <p:spPr>
          <a:xfrm>
            <a:off x="0" y="0"/>
            <a:ext cx="3491880" cy="2060848"/>
          </a:xfrm>
          <a:prstGeom prst="star16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Simulazione</a:t>
            </a: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di un quesito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19872" y="394692"/>
            <a:ext cx="5400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3600" b="0" i="1" u="none" strike="noStrike" cap="none" normalizeH="0" baseline="0" dirty="0" smtClean="0">
              <a:ln>
                <a:noFill/>
              </a:ln>
              <a:effectLst/>
              <a:ea typeface="Calibri" pitchFamily="34" charset="0"/>
              <a:cs typeface="Times New Roman" pitchFamily="18" charset="0"/>
            </a:endParaRPr>
          </a:p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36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L’eterogeneità dell’utenza scolastica e la garanzia del successo formativo di ogni alunno impone la considerazione di bisogni educativi differenti e speciali.</a:t>
            </a:r>
            <a:endParaRPr lang="it-IT" sz="3600" i="1" dirty="0" smtClean="0">
              <a:ea typeface="Calibri" pitchFamily="34" charset="0"/>
              <a:cs typeface="Times New Roman" pitchFamily="18" charset="0"/>
            </a:endParaRPr>
          </a:p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3600" i="1" dirty="0" smtClean="0">
                <a:ea typeface="Calibri" pitchFamily="34" charset="0"/>
                <a:cs typeface="Times New Roman" pitchFamily="18" charset="0"/>
              </a:rPr>
              <a:t>Qua</a:t>
            </a:r>
            <a:r>
              <a:rPr kumimoji="0" lang="it-IT" sz="36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li sono </a:t>
            </a:r>
            <a:r>
              <a:rPr kumimoji="0" lang="it-IT" sz="3600" b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Times New Roman" pitchFamily="18" charset="0"/>
              </a:rPr>
              <a:t>le caratteristiche di una scuola inclusiva</a:t>
            </a:r>
            <a:r>
              <a:rPr kumimoji="0" lang="it-IT" sz="3600" b="0" i="1" u="none" strike="noStrike" cap="none" normalizeH="0" baseline="0" dirty="0" smtClean="0">
                <a:ln>
                  <a:noFill/>
                </a:ln>
                <a:effectLst/>
                <a:ea typeface="Calibri" pitchFamily="34" charset="0"/>
                <a:cs typeface="Times New Roman" pitchFamily="18" charset="0"/>
              </a:rPr>
              <a:t>? </a:t>
            </a:r>
            <a:endParaRPr kumimoji="0" lang="it-IT" sz="3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5" name="Stella a 16 punte 4"/>
          <p:cNvSpPr/>
          <p:nvPr/>
        </p:nvSpPr>
        <p:spPr>
          <a:xfrm>
            <a:off x="0" y="0"/>
            <a:ext cx="2411760" cy="2060848"/>
          </a:xfrm>
          <a:prstGeom prst="star16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Analisi del quesito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395537" y="2149019"/>
            <a:ext cx="27363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i="1" dirty="0" smtClean="0">
                <a:solidFill>
                  <a:schemeClr val="accent1"/>
                </a:solidFill>
              </a:rPr>
              <a:t>Argomento centrale</a:t>
            </a:r>
          </a:p>
          <a:p>
            <a:r>
              <a:rPr lang="it-IT" sz="2000" i="1" dirty="0" smtClean="0"/>
              <a:t>La scuola inclusiva</a:t>
            </a:r>
          </a:p>
          <a:p>
            <a:endParaRPr lang="it-IT" sz="2000" i="1" dirty="0" smtClean="0"/>
          </a:p>
          <a:p>
            <a:r>
              <a:rPr lang="it-IT" sz="2000" b="1" i="1" dirty="0" smtClean="0">
                <a:solidFill>
                  <a:srgbClr val="FF0000"/>
                </a:solidFill>
              </a:rPr>
              <a:t>Concetti chiave</a:t>
            </a:r>
          </a:p>
          <a:p>
            <a:r>
              <a:rPr lang="it-IT" sz="2000" i="1" dirty="0" smtClean="0"/>
              <a:t>Inclusione</a:t>
            </a:r>
          </a:p>
          <a:p>
            <a:r>
              <a:rPr lang="it-IT" sz="2000" i="1" dirty="0" smtClean="0"/>
              <a:t>Flessibilità didattica</a:t>
            </a:r>
          </a:p>
          <a:p>
            <a:r>
              <a:rPr lang="it-IT" sz="2000" i="1" dirty="0" smtClean="0"/>
              <a:t>Metodologie didattiche inclusive</a:t>
            </a:r>
          </a:p>
          <a:p>
            <a:endParaRPr lang="it-IT" sz="2000" i="1" dirty="0" smtClean="0"/>
          </a:p>
          <a:p>
            <a:endParaRPr lang="it-IT" sz="2000" i="1" dirty="0" smtClean="0"/>
          </a:p>
          <a:p>
            <a:endParaRPr lang="it-IT" sz="2000" i="1" dirty="0" smtClean="0"/>
          </a:p>
          <a:p>
            <a:endParaRPr lang="it-IT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899592" y="11247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51520" y="0"/>
            <a:ext cx="8712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1600" dirty="0" smtClean="0"/>
          </a:p>
          <a:p>
            <a:pPr algn="just"/>
            <a:r>
              <a:rPr lang="it-IT" sz="1600" dirty="0" smtClean="0"/>
              <a:t>Gli ultimi importanti documenti europei individuano le competenze chiave per la cittadinanza attiva e per </a:t>
            </a:r>
            <a:r>
              <a:rPr lang="it-IT" sz="1600" i="1" dirty="0" smtClean="0"/>
              <a:t>l’inclusione sociale </a:t>
            </a:r>
            <a:r>
              <a:rPr lang="it-IT" sz="1600" dirty="0" smtClean="0"/>
              <a:t>(Raccomandazione Parlamento Europeo e Consiglio, 2006). </a:t>
            </a:r>
          </a:p>
          <a:p>
            <a:pPr algn="just"/>
            <a:r>
              <a:rPr lang="it-IT" sz="1600" dirty="0" smtClean="0"/>
              <a:t>Una scuola attenta a garantire il successo formativo di ciascun alunno (art.1,DPR n.275/1999):</a:t>
            </a:r>
          </a:p>
          <a:p>
            <a:pPr algn="just">
              <a:buFontTx/>
              <a:buChar char="-"/>
            </a:pPr>
            <a:r>
              <a:rPr lang="it-IT" sz="1600" i="1" dirty="0" smtClean="0"/>
              <a:t>riconosce le diversità </a:t>
            </a:r>
            <a:r>
              <a:rPr lang="it-IT" sz="1600" dirty="0" smtClean="0"/>
              <a:t>come valore all’interno della comunità di apprendimento e se ne prende cura adottando modelli didattici e organizzativi  flessibili; </a:t>
            </a:r>
          </a:p>
          <a:p>
            <a:pPr algn="just">
              <a:buFontTx/>
              <a:buChar char="-"/>
            </a:pPr>
            <a:r>
              <a:rPr lang="it-IT" sz="1600" i="1" dirty="0" smtClean="0"/>
              <a:t>progetta</a:t>
            </a:r>
            <a:r>
              <a:rPr lang="it-IT" sz="1600" dirty="0" smtClean="0"/>
              <a:t> percorsi didattici flessibili, ossia “coerenti con le caratteristiche specifiche dei soggetti coinvolti”, differenti per caratteristiche psicologiche e per bagagli culturali e portatori di bisogni educativi particolari e speciali (disabilità, disturbi di apprendimento, difficoltà e svantaggio socio-culturale);</a:t>
            </a:r>
          </a:p>
          <a:p>
            <a:pPr algn="just">
              <a:buFontTx/>
              <a:buChar char="-"/>
            </a:pPr>
            <a:r>
              <a:rPr lang="it-IT" sz="1600" dirty="0" smtClean="0"/>
              <a:t> </a:t>
            </a:r>
            <a:r>
              <a:rPr lang="it-IT" sz="1600" i="1" dirty="0" smtClean="0"/>
              <a:t>esercita la libertà di insegnamento, </a:t>
            </a:r>
            <a:r>
              <a:rPr lang="it-IT" sz="1600" dirty="0" smtClean="0"/>
              <a:t>intesa come libertà di scelta metodologica per individualizzare e personalizzare itinerari di apprendimento adeguati alle caratteristiche psicologiche e ai bisogni educativi individuali;</a:t>
            </a:r>
          </a:p>
          <a:p>
            <a:pPr algn="just">
              <a:buFontTx/>
              <a:buChar char="-"/>
            </a:pPr>
            <a:r>
              <a:rPr lang="it-IT" sz="1600" i="1" dirty="0" smtClean="0"/>
              <a:t>limita gli spazi della lezione frontale </a:t>
            </a:r>
            <a:r>
              <a:rPr lang="it-IT" sz="1600" dirty="0" smtClean="0"/>
              <a:t>e della spiegazione del docente che assume compiti di regia pedagogica e svolge importanti azioni di facilitazione , sostegno e guida dei processi di apprendimento;</a:t>
            </a:r>
          </a:p>
          <a:p>
            <a:pPr algn="just">
              <a:buFontTx/>
              <a:buChar char="-"/>
            </a:pPr>
            <a:r>
              <a:rPr lang="it-IT" sz="1600" i="1" dirty="0" smtClean="0"/>
              <a:t>sperimenta metodologie didattiche innovative</a:t>
            </a:r>
            <a:r>
              <a:rPr lang="it-IT" sz="1600" dirty="0" smtClean="0"/>
              <a:t>, centrate su situazioni di apprendimento </a:t>
            </a:r>
            <a:r>
              <a:rPr lang="it-IT" sz="1600" i="1" dirty="0" smtClean="0"/>
              <a:t>attive,</a:t>
            </a:r>
            <a:r>
              <a:rPr lang="it-IT" sz="1600" dirty="0" smtClean="0"/>
              <a:t> che valorizzano l’esperienza diretta degli alunni (Dewey,1961), </a:t>
            </a:r>
            <a:r>
              <a:rPr lang="it-IT" sz="1600" i="1" dirty="0" smtClean="0"/>
              <a:t>costruttive,</a:t>
            </a:r>
            <a:r>
              <a:rPr lang="it-IT" sz="1600" dirty="0" smtClean="0"/>
              <a:t> che fanno leva sui saperi disciplinari, come strumenti per l’apprendimento e attivatori di processi cognitivi e sociali (</a:t>
            </a:r>
            <a:r>
              <a:rPr lang="it-IT" sz="1600" dirty="0" err="1" smtClean="0"/>
              <a:t>Bruner</a:t>
            </a:r>
            <a:r>
              <a:rPr lang="it-IT" sz="1600" dirty="0" smtClean="0"/>
              <a:t>,1996) e </a:t>
            </a:r>
            <a:r>
              <a:rPr lang="it-IT" sz="1600" i="1" dirty="0" smtClean="0"/>
              <a:t>sociali, </a:t>
            </a:r>
            <a:r>
              <a:rPr lang="it-IT" sz="1600" dirty="0" smtClean="0"/>
              <a:t>che</a:t>
            </a:r>
            <a:r>
              <a:rPr lang="it-IT" sz="1600" i="1" dirty="0" smtClean="0"/>
              <a:t> </a:t>
            </a:r>
            <a:r>
              <a:rPr lang="it-IT" sz="1600" dirty="0" smtClean="0"/>
              <a:t>promuovono la zona di sviluppo prossimale in contesti cooperativi (</a:t>
            </a:r>
            <a:r>
              <a:rPr lang="it-IT" sz="1600" dirty="0" err="1" smtClean="0"/>
              <a:t>Vygotskij</a:t>
            </a:r>
            <a:r>
              <a:rPr lang="it-IT" sz="1600" dirty="0" smtClean="0"/>
              <a:t>,1934);</a:t>
            </a:r>
          </a:p>
          <a:p>
            <a:pPr algn="just">
              <a:buFontTx/>
              <a:buChar char="-"/>
            </a:pPr>
            <a:r>
              <a:rPr lang="it-IT" sz="1600" i="1" dirty="0" smtClean="0"/>
              <a:t>valorizza la valutazione formativa</a:t>
            </a:r>
            <a:r>
              <a:rPr lang="it-IT" sz="1600" dirty="0" smtClean="0"/>
              <a:t>, per orientare l’alunno nel suo itinerario di apprendimento  verso forme di consapevolezza sempre più matura del proprio metodo di studio e di autoregolazione dei propri processi cognitivi;</a:t>
            </a:r>
          </a:p>
          <a:p>
            <a:pPr algn="just">
              <a:buFontTx/>
              <a:buChar char="-"/>
            </a:pPr>
            <a:r>
              <a:rPr lang="it-IT" sz="1600" dirty="0" smtClean="0"/>
              <a:t>-</a:t>
            </a:r>
            <a:r>
              <a:rPr lang="it-IT" sz="1600" i="1" dirty="0" smtClean="0"/>
              <a:t>utilizza i risultati di apprendimento </a:t>
            </a:r>
            <a:r>
              <a:rPr lang="it-IT" sz="1600" dirty="0" smtClean="0"/>
              <a:t>per pianificare azioni di miglioramento  degli apprendimenti e delle strategie di insegnamento;</a:t>
            </a:r>
          </a:p>
          <a:p>
            <a:pPr algn="just">
              <a:buFontTx/>
              <a:buChar char="-"/>
            </a:pPr>
            <a:r>
              <a:rPr lang="it-IT" sz="1600" i="1" dirty="0" smtClean="0"/>
              <a:t>coinvolge le famiglie degli alunni e i diversi soggetti del territorio </a:t>
            </a:r>
            <a:r>
              <a:rPr lang="it-IT" sz="1600" dirty="0" smtClean="0"/>
              <a:t>(operatori socio-sanitari, rappresentanti dell’associazionismo locale , figure esperte …) per pianificare interventi educativi integrati nella prospettiva del progetto di vita.</a:t>
            </a:r>
            <a:endParaRPr lang="it-IT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>
          <a:xfrm>
            <a:off x="827584" y="836712"/>
            <a:ext cx="7258000" cy="4572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it-IT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 algn="ctr">
              <a:buNone/>
            </a:pPr>
            <a:r>
              <a:rPr lang="it-IT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Grazie per l’attenzione!</a:t>
            </a:r>
          </a:p>
          <a:p>
            <a:pPr algn="ctr">
              <a:buNone/>
            </a:pPr>
            <a:endParaRPr lang="it-IT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  <a:p>
            <a:pPr algn="ctr">
              <a:buNone/>
            </a:pPr>
            <a:r>
              <a:rPr lang="it-IT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antonia.carlini@alice.it</a:t>
            </a:r>
            <a:endParaRPr lang="it-IT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it-IT" sz="4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it-IT" sz="48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anche su FB!!</a:t>
            </a:r>
            <a:endParaRPr lang="it-IT" sz="48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Diagramma 11"/>
          <p:cNvGraphicFramePr/>
          <p:nvPr/>
        </p:nvGraphicFramePr>
        <p:xfrm>
          <a:off x="0" y="0"/>
          <a:ext cx="9144000" cy="6525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3563888" y="3501008"/>
            <a:ext cx="200407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dirty="0" smtClean="0"/>
              <a:t>I saperi del</a:t>
            </a:r>
          </a:p>
          <a:p>
            <a:pPr algn="ctr"/>
            <a:r>
              <a:rPr lang="it-IT" sz="3200" dirty="0" smtClean="0"/>
              <a:t>docente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0"/>
            <a:ext cx="4572000" cy="3429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endParaRPr lang="it-IT" sz="2800" b="1" dirty="0" smtClean="0">
              <a:solidFill>
                <a:schemeClr val="accent1"/>
              </a:solidFill>
            </a:endParaRPr>
          </a:p>
          <a:p>
            <a:pPr lvl="0">
              <a:spcAft>
                <a:spcPts val="0"/>
              </a:spcAft>
            </a:pPr>
            <a:endParaRPr lang="it-IT" sz="2800" b="1" dirty="0" smtClean="0">
              <a:solidFill>
                <a:schemeClr val="accent1"/>
              </a:solidFill>
            </a:endParaRPr>
          </a:p>
          <a:p>
            <a:pPr lvl="0">
              <a:spcAft>
                <a:spcPts val="0"/>
              </a:spcAft>
            </a:pPr>
            <a:endParaRPr lang="it-IT" sz="2800" b="1" dirty="0" smtClean="0">
              <a:solidFill>
                <a:schemeClr val="accent1"/>
              </a:solidFill>
            </a:endParaRPr>
          </a:p>
          <a:p>
            <a:pPr lvl="0">
              <a:spcAft>
                <a:spcPts val="0"/>
              </a:spcAft>
            </a:pPr>
            <a:r>
              <a:rPr lang="it-IT" sz="2800" b="1" dirty="0" smtClean="0">
                <a:solidFill>
                  <a:schemeClr val="accent1"/>
                </a:solidFill>
              </a:rPr>
              <a:t>Conoscenze di contesto</a:t>
            </a:r>
          </a:p>
          <a:p>
            <a:pPr lvl="0">
              <a:spcAft>
                <a:spcPts val="0"/>
              </a:spcAft>
            </a:pPr>
            <a:r>
              <a:rPr lang="it-IT" sz="2800" dirty="0" smtClean="0">
                <a:solidFill>
                  <a:schemeClr val="accent1"/>
                </a:solidFill>
              </a:rPr>
              <a:t>La scuola e la sua storia</a:t>
            </a:r>
          </a:p>
          <a:p>
            <a:pPr lvl="0">
              <a:spcAft>
                <a:spcPts val="0"/>
              </a:spcAft>
            </a:pPr>
            <a:r>
              <a:rPr lang="it-IT" sz="2800" dirty="0" smtClean="0">
                <a:solidFill>
                  <a:schemeClr val="accent1"/>
                </a:solidFill>
              </a:rPr>
              <a:t>Riforme degli ordinamenti</a:t>
            </a:r>
          </a:p>
          <a:p>
            <a:pPr lvl="0">
              <a:spcAft>
                <a:spcPts val="0"/>
              </a:spcAft>
            </a:pPr>
            <a:r>
              <a:rPr lang="it-IT" sz="2800" dirty="0" smtClean="0">
                <a:solidFill>
                  <a:schemeClr val="accent1"/>
                </a:solidFill>
              </a:rPr>
              <a:t>Riforme della scuola –PA</a:t>
            </a:r>
          </a:p>
          <a:p>
            <a:pPr lvl="0">
              <a:spcAft>
                <a:spcPts val="0"/>
              </a:spcAft>
            </a:pPr>
            <a:r>
              <a:rPr lang="it-IT" sz="2800" dirty="0" smtClean="0">
                <a:solidFill>
                  <a:schemeClr val="accent1"/>
                </a:solidFill>
              </a:rPr>
              <a:t>Riforme della scuola –sistema </a:t>
            </a:r>
          </a:p>
          <a:p>
            <a:pPr lvl="0">
              <a:spcAft>
                <a:spcPts val="0"/>
              </a:spcAft>
            </a:pPr>
            <a:r>
              <a:rPr lang="it-IT" sz="2800" dirty="0" smtClean="0">
                <a:solidFill>
                  <a:schemeClr val="accent1"/>
                </a:solidFill>
              </a:rPr>
              <a:t>autonomie dello Stato</a:t>
            </a:r>
          </a:p>
          <a:p>
            <a:pPr lvl="0">
              <a:spcAft>
                <a:spcPts val="0"/>
              </a:spcAft>
            </a:pPr>
            <a:endParaRPr lang="it-IT" sz="2800" dirty="0" smtClean="0">
              <a:solidFill>
                <a:schemeClr val="accent1"/>
              </a:solidFill>
            </a:endParaRPr>
          </a:p>
          <a:p>
            <a:pPr lvl="0">
              <a:spcAft>
                <a:spcPts val="0"/>
              </a:spcAft>
            </a:pPr>
            <a:endParaRPr lang="it-IT" sz="2800" dirty="0" smtClean="0">
              <a:solidFill>
                <a:schemeClr val="accent1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572000" y="0"/>
            <a:ext cx="4572000" cy="3429000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0"/>
              </a:spcAft>
            </a:pPr>
            <a:endParaRPr lang="it-IT" sz="2800" b="1" dirty="0" smtClean="0">
              <a:solidFill>
                <a:schemeClr val="accent1"/>
              </a:solidFill>
            </a:endParaRPr>
          </a:p>
          <a:p>
            <a:pPr lvl="0">
              <a:spcAft>
                <a:spcPts val="0"/>
              </a:spcAft>
            </a:pPr>
            <a:endParaRPr lang="it-IT" sz="2800" b="1" dirty="0" smtClean="0">
              <a:solidFill>
                <a:schemeClr val="accent1"/>
              </a:solidFill>
            </a:endParaRPr>
          </a:p>
          <a:p>
            <a:pPr lvl="0">
              <a:spcAft>
                <a:spcPts val="0"/>
              </a:spcAft>
            </a:pPr>
            <a:r>
              <a:rPr lang="it-IT" sz="2800" b="1" dirty="0" smtClean="0">
                <a:solidFill>
                  <a:schemeClr val="accent1"/>
                </a:solidFill>
              </a:rPr>
              <a:t>Conoscenze specifiche</a:t>
            </a:r>
          </a:p>
          <a:p>
            <a:pPr lvl="0">
              <a:spcAft>
                <a:spcPts val="0"/>
              </a:spcAft>
            </a:pPr>
            <a:r>
              <a:rPr lang="it-IT" sz="2800" dirty="0" smtClean="0">
                <a:solidFill>
                  <a:schemeClr val="accent1"/>
                </a:solidFill>
              </a:rPr>
              <a:t>Dimensione sociologica</a:t>
            </a:r>
          </a:p>
          <a:p>
            <a:pPr lvl="0">
              <a:spcAft>
                <a:spcPts val="0"/>
              </a:spcAft>
            </a:pPr>
            <a:r>
              <a:rPr lang="it-IT" sz="2800" dirty="0" smtClean="0">
                <a:solidFill>
                  <a:schemeClr val="accent1"/>
                </a:solidFill>
              </a:rPr>
              <a:t>Dimensione psicopedagogica</a:t>
            </a:r>
          </a:p>
          <a:p>
            <a:pPr lvl="0">
              <a:spcAft>
                <a:spcPts val="0"/>
              </a:spcAft>
            </a:pPr>
            <a:r>
              <a:rPr lang="it-IT" sz="2800" dirty="0" smtClean="0">
                <a:solidFill>
                  <a:schemeClr val="accent1"/>
                </a:solidFill>
              </a:rPr>
              <a:t>Dimensione didattica e organizzativa</a:t>
            </a:r>
          </a:p>
          <a:p>
            <a:pPr lvl="0">
              <a:spcAft>
                <a:spcPts val="0"/>
              </a:spcAft>
            </a:pPr>
            <a:r>
              <a:rPr lang="it-IT" sz="2800" dirty="0" smtClean="0">
                <a:solidFill>
                  <a:schemeClr val="accent1"/>
                </a:solidFill>
              </a:rPr>
              <a:t>Dimensione epistemologico -disciplinare</a:t>
            </a:r>
          </a:p>
          <a:p>
            <a:pPr lvl="0">
              <a:spcAft>
                <a:spcPts val="0"/>
              </a:spcAft>
            </a:pPr>
            <a:endParaRPr lang="it-IT" sz="2800" dirty="0" smtClean="0">
              <a:solidFill>
                <a:schemeClr val="accent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it-IT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it-IT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it-IT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it-IT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Saper essere</a:t>
            </a:r>
          </a:p>
          <a:p>
            <a:pPr lvl="0"/>
            <a:r>
              <a:rPr lang="it-IT" sz="2800" dirty="0" smtClean="0">
                <a:solidFill>
                  <a:schemeClr val="bg1"/>
                </a:solidFill>
              </a:rPr>
              <a:t>Relazione con l’-gli alunni</a:t>
            </a:r>
          </a:p>
          <a:p>
            <a:pPr lvl="0"/>
            <a:r>
              <a:rPr lang="it-IT" sz="2800" dirty="0" smtClean="0">
                <a:solidFill>
                  <a:schemeClr val="bg1"/>
                </a:solidFill>
              </a:rPr>
              <a:t>Relazioni formali</a:t>
            </a:r>
          </a:p>
          <a:p>
            <a:pPr lvl="0"/>
            <a:r>
              <a:rPr lang="it-IT" sz="2800" dirty="0" smtClean="0">
                <a:solidFill>
                  <a:schemeClr val="bg1"/>
                </a:solidFill>
              </a:rPr>
              <a:t>Relazioni informali con diversi soggetti (interni –esterni)</a:t>
            </a:r>
          </a:p>
          <a:p>
            <a:pPr lvl="0"/>
            <a:endParaRPr lang="it-IT" sz="3200" dirty="0" smtClean="0">
              <a:solidFill>
                <a:schemeClr val="bg1"/>
              </a:solidFill>
            </a:endParaRPr>
          </a:p>
          <a:p>
            <a:pPr lvl="0"/>
            <a:endParaRPr lang="it-IT" sz="3200" dirty="0" smtClean="0">
              <a:solidFill>
                <a:schemeClr val="bg1"/>
              </a:solidFill>
            </a:endParaRPr>
          </a:p>
          <a:p>
            <a:pPr lvl="0"/>
            <a:endParaRPr lang="it-IT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it-IT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solidFill>
            <a:srgbClr val="00CC00"/>
          </a:solidFill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it-IT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endParaRPr lang="it-IT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endParaRPr lang="it-IT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ctr"/>
            <a:r>
              <a:rPr lang="it-IT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Saper fare</a:t>
            </a:r>
          </a:p>
          <a:p>
            <a:pPr lvl="0"/>
            <a:r>
              <a:rPr lang="it-IT" sz="2800" dirty="0" smtClean="0">
                <a:solidFill>
                  <a:schemeClr val="bg1"/>
                </a:solidFill>
              </a:rPr>
              <a:t>Competenze professionali</a:t>
            </a:r>
          </a:p>
          <a:p>
            <a:pPr lvl="0"/>
            <a:r>
              <a:rPr lang="it-IT" sz="2800" dirty="0" smtClean="0">
                <a:solidFill>
                  <a:schemeClr val="bg1"/>
                </a:solidFill>
              </a:rPr>
              <a:t>Saper progettare</a:t>
            </a:r>
          </a:p>
          <a:p>
            <a:pPr lvl="0"/>
            <a:r>
              <a:rPr lang="it-IT" sz="2800" dirty="0" smtClean="0">
                <a:solidFill>
                  <a:schemeClr val="bg1"/>
                </a:solidFill>
              </a:rPr>
              <a:t>Saper allestire ambienti </a:t>
            </a:r>
          </a:p>
          <a:p>
            <a:pPr lvl="0"/>
            <a:r>
              <a:rPr lang="it-IT" sz="2800" dirty="0" smtClean="0">
                <a:solidFill>
                  <a:schemeClr val="bg1"/>
                </a:solidFill>
              </a:rPr>
              <a:t>Saper fare lezione</a:t>
            </a:r>
          </a:p>
          <a:p>
            <a:pPr lvl="0"/>
            <a:r>
              <a:rPr lang="it-IT" sz="2800" dirty="0" smtClean="0">
                <a:solidFill>
                  <a:schemeClr val="bg1"/>
                </a:solidFill>
              </a:rPr>
              <a:t>Saper valutare</a:t>
            </a:r>
          </a:p>
          <a:p>
            <a:pPr lvl="0"/>
            <a:endParaRPr lang="it-IT" sz="3200" dirty="0" smtClean="0">
              <a:solidFill>
                <a:schemeClr val="bg1"/>
              </a:solidFill>
            </a:endParaRPr>
          </a:p>
          <a:p>
            <a:pPr lvl="0"/>
            <a:endParaRPr lang="it-IT" sz="3200" dirty="0" smtClean="0">
              <a:solidFill>
                <a:schemeClr val="bg1"/>
              </a:solidFill>
            </a:endParaRPr>
          </a:p>
          <a:p>
            <a:pPr lvl="0"/>
            <a:endParaRPr lang="it-IT" sz="4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851920" y="-171400"/>
            <a:ext cx="179414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spcAft>
                <a:spcPts val="0"/>
              </a:spcAft>
            </a:pPr>
            <a:r>
              <a:rPr lang="it-IT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Sapere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arrotondato 5"/>
          <p:cNvSpPr/>
          <p:nvPr/>
        </p:nvSpPr>
        <p:spPr>
          <a:xfrm>
            <a:off x="0" y="0"/>
            <a:ext cx="3203848" cy="6858000"/>
          </a:xfrm>
          <a:prstGeom prst="roundRect">
            <a:avLst>
              <a:gd name="adj" fmla="val 3314"/>
            </a:avLst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it-IT" sz="4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saperi </a:t>
            </a:r>
          </a:p>
          <a:p>
            <a:pPr algn="ctr"/>
            <a:r>
              <a:rPr lang="it-IT" sz="44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sulla scuola</a:t>
            </a:r>
          </a:p>
          <a:p>
            <a:pPr algn="ctr"/>
            <a:endParaRPr lang="it-IT" sz="440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it-IT" sz="4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03848" y="0"/>
            <a:ext cx="5940152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 smtClean="0">
                <a:solidFill>
                  <a:srgbClr val="0066FF"/>
                </a:solidFill>
              </a:rPr>
              <a:t>Le storie </a:t>
            </a:r>
          </a:p>
          <a:p>
            <a:r>
              <a:rPr lang="it-IT" sz="4000" dirty="0" smtClean="0">
                <a:solidFill>
                  <a:srgbClr val="0066FF"/>
                </a:solidFill>
              </a:rPr>
              <a:t>Scuola dell’infanzia</a:t>
            </a:r>
          </a:p>
          <a:p>
            <a:r>
              <a:rPr lang="it-IT" sz="4000" dirty="0" smtClean="0">
                <a:solidFill>
                  <a:srgbClr val="0066FF"/>
                </a:solidFill>
              </a:rPr>
              <a:t>Scuola primaria</a:t>
            </a:r>
          </a:p>
          <a:p>
            <a:r>
              <a:rPr lang="it-IT" sz="4000" dirty="0" smtClean="0">
                <a:solidFill>
                  <a:srgbClr val="0066FF"/>
                </a:solidFill>
              </a:rPr>
              <a:t>Scuola secondaria di I grado</a:t>
            </a:r>
          </a:p>
          <a:p>
            <a:r>
              <a:rPr lang="it-IT" sz="4000" dirty="0" smtClean="0">
                <a:solidFill>
                  <a:srgbClr val="0066FF"/>
                </a:solidFill>
              </a:rPr>
              <a:t>Scuola secondaria di II grado</a:t>
            </a:r>
          </a:p>
          <a:p>
            <a:endParaRPr lang="it-IT" sz="4000" b="1" dirty="0" smtClean="0">
              <a:solidFill>
                <a:srgbClr val="FF0000"/>
              </a:solidFill>
            </a:endParaRPr>
          </a:p>
          <a:p>
            <a:r>
              <a:rPr lang="it-IT" sz="4000" b="1" dirty="0" smtClean="0">
                <a:solidFill>
                  <a:srgbClr val="FF0000"/>
                </a:solidFill>
              </a:rPr>
              <a:t>Gli ordinamenti scolastici attuali</a:t>
            </a:r>
          </a:p>
          <a:p>
            <a:r>
              <a:rPr lang="it-IT" sz="4000" b="1" dirty="0" smtClean="0">
                <a:solidFill>
                  <a:srgbClr val="00CC00"/>
                </a:solidFill>
              </a:rPr>
              <a:t>L’ordinamento dello Stato</a:t>
            </a:r>
          </a:p>
          <a:p>
            <a:r>
              <a:rPr lang="it-IT" sz="4000" b="1" dirty="0" smtClean="0">
                <a:solidFill>
                  <a:srgbClr val="FF9933"/>
                </a:solidFill>
              </a:rPr>
              <a:t>Il riordino della PA</a:t>
            </a:r>
          </a:p>
          <a:p>
            <a:endParaRPr lang="it-IT" sz="4000" dirty="0" smtClean="0"/>
          </a:p>
        </p:txBody>
      </p:sp>
      <p:sp>
        <p:nvSpPr>
          <p:cNvPr id="5" name="Rettangolo 4"/>
          <p:cNvSpPr/>
          <p:nvPr/>
        </p:nvSpPr>
        <p:spPr>
          <a:xfrm rot="19782184">
            <a:off x="-440188" y="644136"/>
            <a:ext cx="3829792" cy="11493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Conoscenze di contesto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4499992" cy="3356992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 sociologica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Istanza sociale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Istanza europea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Istanza nazionale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Istanza territoriale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Istanze delle famiglie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Istanze degli alunni</a:t>
            </a:r>
            <a:endParaRPr lang="it-IT" sz="3200" dirty="0">
              <a:solidFill>
                <a:schemeClr val="accent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4572000" y="0"/>
            <a:ext cx="4572000" cy="3356992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i="1" dirty="0" smtClean="0">
              <a:solidFill>
                <a:schemeClr val="accent1"/>
              </a:solidFill>
            </a:endParaRPr>
          </a:p>
          <a:p>
            <a:pPr algn="ctr"/>
            <a:endParaRPr lang="it-IT" sz="3200" i="1" dirty="0" smtClean="0">
              <a:solidFill>
                <a:schemeClr val="accent1"/>
              </a:solidFill>
            </a:endParaRPr>
          </a:p>
          <a:p>
            <a:pPr algn="ctr"/>
            <a:endParaRPr lang="it-IT" sz="3200" i="1" dirty="0" smtClean="0">
              <a:solidFill>
                <a:schemeClr val="accent1"/>
              </a:solidFill>
            </a:endParaRPr>
          </a:p>
          <a:p>
            <a:pPr algn="ctr"/>
            <a:r>
              <a:rPr lang="it-IT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 psicopedagogica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P. dell’età evolutiva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dimensioni dello sviluppo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P. dello sviluppo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Teorie apprendimento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Principali applicazioni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Modelli didattici</a:t>
            </a:r>
          </a:p>
          <a:p>
            <a:endParaRPr lang="it-IT" sz="3200" dirty="0" smtClean="0">
              <a:solidFill>
                <a:schemeClr val="accent1"/>
              </a:solidFill>
            </a:endParaRPr>
          </a:p>
          <a:p>
            <a:endParaRPr lang="it-IT" sz="3200" dirty="0">
              <a:solidFill>
                <a:schemeClr val="accent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3429000"/>
            <a:ext cx="4499992" cy="3429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 didattica e organizzativa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Metodologie didattiche inclusive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L’organizzazione di apprendimento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Mediatori e ICT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solidFill>
            <a:schemeClr val="bg1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3200" b="1" i="1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32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Componente epistemologica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I saperi e le discipline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Trasposizione didattica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Campi di  esperienza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Ambiti disciplinari</a:t>
            </a:r>
          </a:p>
          <a:p>
            <a:r>
              <a:rPr lang="it-IT" sz="3200" dirty="0" smtClean="0">
                <a:solidFill>
                  <a:schemeClr val="accent1"/>
                </a:solidFill>
              </a:rPr>
              <a:t>Discipline</a:t>
            </a:r>
          </a:p>
          <a:p>
            <a:pPr algn="ctr"/>
            <a:endParaRPr lang="it-IT" sz="3200" dirty="0">
              <a:solidFill>
                <a:schemeClr val="accent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 rot="19805469">
            <a:off x="2657565" y="451720"/>
            <a:ext cx="3225795" cy="556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Conoscenze specifiche</a:t>
            </a:r>
            <a:endParaRPr lang="it-IT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4499992" cy="3356992"/>
          </a:xfrm>
          <a:prstGeom prst="rect">
            <a:avLst/>
          </a:prstGeom>
          <a:solidFill>
            <a:schemeClr val="bg1"/>
          </a:solidFill>
          <a:ln w="762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 smtClean="0">
                <a:solidFill>
                  <a:schemeClr val="tx1"/>
                </a:solidFill>
              </a:rPr>
              <a:t>Programmare, progettare,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pianificare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POF, Progetto educativo,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Programmazione, PEI,PDP Piano i miglioramento</a:t>
            </a:r>
          </a:p>
          <a:p>
            <a:endParaRPr lang="it-IT" sz="3200" dirty="0" smtClean="0">
              <a:solidFill>
                <a:schemeClr val="tx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0" y="3429000"/>
            <a:ext cx="4572000" cy="3429000"/>
          </a:xfrm>
          <a:prstGeom prst="rect">
            <a:avLst/>
          </a:prstGeom>
          <a:solidFill>
            <a:schemeClr val="bg1"/>
          </a:solidFill>
          <a:ln w="762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3200" dirty="0" smtClean="0">
              <a:solidFill>
                <a:schemeClr val="tx1"/>
              </a:solidFill>
            </a:endParaRPr>
          </a:p>
          <a:p>
            <a:endParaRPr lang="it-IT" sz="3200" dirty="0" smtClean="0">
              <a:solidFill>
                <a:schemeClr val="tx1"/>
              </a:solidFill>
            </a:endParaRPr>
          </a:p>
          <a:p>
            <a:r>
              <a:rPr lang="it-IT" sz="3200" dirty="0" smtClean="0">
                <a:solidFill>
                  <a:schemeClr val="tx1"/>
                </a:solidFill>
              </a:rPr>
              <a:t>Insegnare con metodi attivi, motivanti, cooperativi, individualizzati, personalizzati, integrati  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 </a:t>
            </a:r>
            <a:endParaRPr lang="it-IT" sz="3200" dirty="0" smtClean="0">
              <a:solidFill>
                <a:schemeClr val="accent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4572000" y="0"/>
            <a:ext cx="4572000" cy="3356992"/>
          </a:xfrm>
          <a:prstGeom prst="rect">
            <a:avLst/>
          </a:prstGeom>
          <a:solidFill>
            <a:schemeClr val="bg1"/>
          </a:solidFill>
          <a:ln w="762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 smtClean="0">
                <a:solidFill>
                  <a:schemeClr val="tx1"/>
                </a:solidFill>
              </a:rPr>
              <a:t>Organizzare ambienti di apprendimento attraverso un uso efficace di spazi, tempi, gruppi, attività, esperienze, oggetti mediatori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solidFill>
            <a:schemeClr val="bg1"/>
          </a:solidFill>
          <a:ln w="76200">
            <a:solidFill>
              <a:srgbClr val="33CC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3200" dirty="0" smtClean="0">
              <a:solidFill>
                <a:schemeClr val="tx1"/>
              </a:solidFill>
            </a:endParaRPr>
          </a:p>
          <a:p>
            <a:endParaRPr lang="it-IT" sz="3200" dirty="0" smtClean="0">
              <a:solidFill>
                <a:schemeClr val="tx1"/>
              </a:solidFill>
            </a:endParaRPr>
          </a:p>
          <a:p>
            <a:r>
              <a:rPr lang="it-IT" sz="3200" dirty="0" smtClean="0">
                <a:solidFill>
                  <a:schemeClr val="tx1"/>
                </a:solidFill>
              </a:rPr>
              <a:t>Verificare e valutare i processi di insegnamento-apprendimento: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valutazione diagnostica,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formativa e </a:t>
            </a:r>
            <a:r>
              <a:rPr lang="it-IT" sz="3200" dirty="0" err="1" smtClean="0">
                <a:solidFill>
                  <a:schemeClr val="tx1"/>
                </a:solidFill>
              </a:rPr>
              <a:t>sommativa</a:t>
            </a:r>
            <a:endParaRPr lang="it-IT" sz="3200" dirty="0" smtClean="0">
              <a:solidFill>
                <a:schemeClr val="tx1"/>
              </a:solidFill>
            </a:endParaRPr>
          </a:p>
          <a:p>
            <a:r>
              <a:rPr lang="it-IT" sz="32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6" name="Rettangolo 5"/>
          <p:cNvSpPr/>
          <p:nvPr/>
        </p:nvSpPr>
        <p:spPr>
          <a:xfrm rot="21113293">
            <a:off x="2430327" y="3358532"/>
            <a:ext cx="4143842" cy="556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Bradley Hand ITC" pitchFamily="66" charset="0"/>
              </a:rPr>
              <a:t>Competenze  professionali</a:t>
            </a:r>
            <a:endParaRPr lang="it-IT" sz="28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4499992" cy="335699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 smtClean="0">
                <a:solidFill>
                  <a:schemeClr val="tx1"/>
                </a:solidFill>
              </a:rPr>
              <a:t>La relazione con l’alunno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Le relazioni con gli alunni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Le relazioni con e nel gruppo di apprendimento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La relazione con e nella classe</a:t>
            </a:r>
          </a:p>
        </p:txBody>
      </p:sp>
      <p:sp>
        <p:nvSpPr>
          <p:cNvPr id="8" name="Rettangolo 7"/>
          <p:cNvSpPr/>
          <p:nvPr/>
        </p:nvSpPr>
        <p:spPr>
          <a:xfrm>
            <a:off x="4572000" y="0"/>
            <a:ext cx="4572000" cy="3356992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 smtClean="0">
                <a:solidFill>
                  <a:schemeClr val="tx1"/>
                </a:solidFill>
              </a:rPr>
              <a:t>Le relazioni interne alla comunità professionale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gruppi formali (organi collegiali della scuola)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e gruppi informali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 </a:t>
            </a:r>
            <a:endParaRPr lang="it-IT" sz="3200" dirty="0" smtClean="0">
              <a:solidFill>
                <a:schemeClr val="accent1"/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3429000"/>
            <a:ext cx="4499992" cy="3429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 smtClean="0">
                <a:solidFill>
                  <a:schemeClr val="tx1"/>
                </a:solidFill>
              </a:rPr>
              <a:t>La relazione con la famiglia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La relazione con le famiglie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La relazione con le altre figure di riferimento  </a:t>
            </a:r>
          </a:p>
        </p:txBody>
      </p:sp>
      <p:sp>
        <p:nvSpPr>
          <p:cNvPr id="10" name="Rettangolo 9"/>
          <p:cNvSpPr/>
          <p:nvPr/>
        </p:nvSpPr>
        <p:spPr>
          <a:xfrm>
            <a:off x="4572000" y="3429000"/>
            <a:ext cx="4572000" cy="3429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 smtClean="0">
                <a:solidFill>
                  <a:schemeClr val="tx1"/>
                </a:solidFill>
              </a:rPr>
              <a:t>La relazione con i soggetti esterni interessati:</a:t>
            </a:r>
          </a:p>
          <a:p>
            <a:r>
              <a:rPr lang="it-IT" sz="3200" dirty="0" smtClean="0">
                <a:solidFill>
                  <a:schemeClr val="tx1"/>
                </a:solidFill>
              </a:rPr>
              <a:t>rappresentanti servizi territoriali (sociali, assistenziali, sanitari, educativi) e degli altri soggetti  (es. imprese)</a:t>
            </a:r>
          </a:p>
        </p:txBody>
      </p:sp>
      <p:sp>
        <p:nvSpPr>
          <p:cNvPr id="6" name="Rettangolo 5"/>
          <p:cNvSpPr/>
          <p:nvPr/>
        </p:nvSpPr>
        <p:spPr>
          <a:xfrm rot="21252424">
            <a:off x="1923585" y="2941143"/>
            <a:ext cx="4143842" cy="5569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  <a:latin typeface="Bradley Hand ITC" pitchFamily="66" charset="0"/>
              </a:rPr>
              <a:t>Competenze  relazionali</a:t>
            </a:r>
            <a:endParaRPr lang="it-IT" sz="28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0" y="0"/>
            <a:ext cx="2339752" cy="1628775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 dirty="0" smtClean="0">
                <a:solidFill>
                  <a:schemeClr val="accent1"/>
                </a:solidFill>
              </a:rPr>
              <a:t>istanze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sp>
        <p:nvSpPr>
          <p:cNvPr id="25603" name="Rectangle 5"/>
          <p:cNvSpPr>
            <a:spLocks noChangeArrowheads="1"/>
          </p:cNvSpPr>
          <p:nvPr/>
        </p:nvSpPr>
        <p:spPr bwMode="auto">
          <a:xfrm>
            <a:off x="2339752" y="0"/>
            <a:ext cx="2232248" cy="1628775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Programmazione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offerta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Formativa</a:t>
            </a:r>
          </a:p>
          <a:p>
            <a:pPr algn="ctr"/>
            <a:r>
              <a:rPr lang="it-IT" sz="2400" b="1" dirty="0" smtClean="0">
                <a:solidFill>
                  <a:schemeClr val="bg1"/>
                </a:solidFill>
              </a:rPr>
              <a:t>(collegio)</a:t>
            </a:r>
            <a:endParaRPr lang="it-IT" sz="2400" b="1" dirty="0">
              <a:solidFill>
                <a:schemeClr val="bg1"/>
              </a:solidFill>
            </a:endParaRP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auto">
          <a:xfrm>
            <a:off x="6876256" y="0"/>
            <a:ext cx="2267744" cy="1628775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800" b="1" dirty="0">
                <a:solidFill>
                  <a:schemeClr val="bg1"/>
                </a:solidFill>
              </a:rPr>
              <a:t>bilancio</a:t>
            </a:r>
          </a:p>
        </p:txBody>
      </p:sp>
      <p:sp>
        <p:nvSpPr>
          <p:cNvPr id="174087" name="Rectangle 7"/>
          <p:cNvSpPr>
            <a:spLocks noChangeArrowheads="1"/>
          </p:cNvSpPr>
          <p:nvPr/>
        </p:nvSpPr>
        <p:spPr bwMode="auto">
          <a:xfrm>
            <a:off x="0" y="1700808"/>
            <a:ext cx="2267743" cy="252028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it-IT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it-IT" dirty="0" smtClean="0"/>
          </a:p>
          <a:p>
            <a:pPr>
              <a:defRPr/>
            </a:pPr>
            <a:r>
              <a:rPr lang="it-IT" dirty="0" smtClean="0"/>
              <a:t>alunni e famiglie</a:t>
            </a:r>
            <a:endParaRPr lang="it-IT" dirty="0"/>
          </a:p>
          <a:p>
            <a:pPr>
              <a:defRPr/>
            </a:pPr>
            <a:r>
              <a:rPr lang="it-IT" dirty="0"/>
              <a:t>contesto </a:t>
            </a:r>
            <a:r>
              <a:rPr lang="it-IT" dirty="0" smtClean="0"/>
              <a:t>territoriale</a:t>
            </a:r>
            <a:endParaRPr lang="it-IT" dirty="0"/>
          </a:p>
          <a:p>
            <a:pPr>
              <a:defRPr/>
            </a:pPr>
            <a:r>
              <a:rPr lang="it-IT" dirty="0"/>
              <a:t>Enti locali</a:t>
            </a:r>
          </a:p>
          <a:p>
            <a:pPr>
              <a:defRPr/>
            </a:pPr>
            <a:r>
              <a:rPr lang="it-IT" dirty="0"/>
              <a:t>Consiglio di istituto</a:t>
            </a:r>
          </a:p>
          <a:p>
            <a:pPr>
              <a:defRPr/>
            </a:pPr>
            <a:r>
              <a:rPr lang="it-IT" dirty="0"/>
              <a:t>Stato – Ministero</a:t>
            </a:r>
          </a:p>
          <a:p>
            <a:pPr>
              <a:defRPr/>
            </a:pPr>
            <a:r>
              <a:rPr lang="it-IT" dirty="0" smtClean="0"/>
              <a:t>Europa</a:t>
            </a:r>
          </a:p>
          <a:p>
            <a:pPr>
              <a:defRPr/>
            </a:pPr>
            <a:r>
              <a:rPr lang="it-IT" dirty="0" smtClean="0"/>
              <a:t>Società</a:t>
            </a:r>
            <a:endParaRPr lang="it-IT" dirty="0"/>
          </a:p>
          <a:p>
            <a:pPr>
              <a:defRPr/>
            </a:pPr>
            <a:endParaRPr lang="it-IT" dirty="0"/>
          </a:p>
          <a:p>
            <a:pPr>
              <a:defRPr/>
            </a:pPr>
            <a:endParaRPr lang="it-IT" dirty="0"/>
          </a:p>
        </p:txBody>
      </p:sp>
      <p:sp>
        <p:nvSpPr>
          <p:cNvPr id="174088" name="Rectangle 8"/>
          <p:cNvSpPr>
            <a:spLocks noChangeArrowheads="1"/>
          </p:cNvSpPr>
          <p:nvPr/>
        </p:nvSpPr>
        <p:spPr bwMode="auto">
          <a:xfrm>
            <a:off x="1" y="4292600"/>
            <a:ext cx="2267743" cy="2565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it-IT" sz="2200" i="1" dirty="0" smtClean="0"/>
              <a:t>Quali </a:t>
            </a:r>
          </a:p>
          <a:p>
            <a:pPr algn="ctr">
              <a:defRPr/>
            </a:pPr>
            <a:r>
              <a:rPr lang="it-IT" sz="2200" i="1" dirty="0" smtClean="0"/>
              <a:t>bisogni formativi </a:t>
            </a:r>
          </a:p>
          <a:p>
            <a:pPr algn="ctr">
              <a:defRPr/>
            </a:pPr>
            <a:r>
              <a:rPr lang="it-IT" sz="2200" i="1" dirty="0" smtClean="0"/>
              <a:t>oggi?</a:t>
            </a:r>
          </a:p>
          <a:p>
            <a:pPr algn="ctr"/>
            <a:r>
              <a:rPr lang="it-IT" sz="2200" i="1" dirty="0" smtClean="0"/>
              <a:t>Quale scuola? </a:t>
            </a:r>
          </a:p>
          <a:p>
            <a:pPr algn="ctr"/>
            <a:r>
              <a:rPr lang="it-IT" sz="2200" i="1" dirty="0" smtClean="0"/>
              <a:t>Quali luoghi</a:t>
            </a:r>
          </a:p>
          <a:p>
            <a:pPr algn="ctr"/>
            <a:r>
              <a:rPr lang="it-IT" sz="2200" i="1" dirty="0" smtClean="0"/>
              <a:t> di formazione?</a:t>
            </a:r>
          </a:p>
          <a:p>
            <a:pPr algn="ctr">
              <a:defRPr/>
            </a:pPr>
            <a:endParaRPr lang="it-IT" sz="2200" i="1" dirty="0" smtClean="0"/>
          </a:p>
        </p:txBody>
      </p:sp>
      <p:sp>
        <p:nvSpPr>
          <p:cNvPr id="25607" name="Rectangle 9"/>
          <p:cNvSpPr>
            <a:spLocks noChangeArrowheads="1"/>
          </p:cNvSpPr>
          <p:nvPr/>
        </p:nvSpPr>
        <p:spPr bwMode="auto">
          <a:xfrm>
            <a:off x="2339752" y="1700808"/>
            <a:ext cx="2160240" cy="25209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dirty="0" smtClean="0"/>
              <a:t>Programmazione </a:t>
            </a:r>
          </a:p>
          <a:p>
            <a:r>
              <a:rPr lang="it-IT" dirty="0" smtClean="0"/>
              <a:t>Integrata POF:</a:t>
            </a:r>
          </a:p>
          <a:p>
            <a:r>
              <a:rPr lang="it-IT" dirty="0" smtClean="0"/>
              <a:t> Progetto </a:t>
            </a:r>
          </a:p>
          <a:p>
            <a:r>
              <a:rPr lang="it-IT" dirty="0" smtClean="0"/>
              <a:t>educativo, Curricolo </a:t>
            </a:r>
          </a:p>
          <a:p>
            <a:r>
              <a:rPr lang="it-IT" dirty="0" smtClean="0"/>
              <a:t>di scuola, Piano </a:t>
            </a:r>
          </a:p>
          <a:p>
            <a:r>
              <a:rPr lang="it-IT" dirty="0" smtClean="0"/>
              <a:t>organizzativo</a:t>
            </a:r>
          </a:p>
        </p:txBody>
      </p:sp>
      <p:sp>
        <p:nvSpPr>
          <p:cNvPr id="25608" name="Rectangle 10"/>
          <p:cNvSpPr>
            <a:spLocks noChangeArrowheads="1"/>
          </p:cNvSpPr>
          <p:nvPr/>
        </p:nvSpPr>
        <p:spPr bwMode="auto">
          <a:xfrm>
            <a:off x="6876256" y="4292600"/>
            <a:ext cx="2267744" cy="2565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200" i="1" dirty="0"/>
          </a:p>
          <a:p>
            <a:pPr algn="ctr"/>
            <a:r>
              <a:rPr lang="it-IT" sz="2200" i="1" dirty="0" smtClean="0"/>
              <a:t>Quali  forme di </a:t>
            </a:r>
          </a:p>
          <a:p>
            <a:pPr algn="ctr"/>
            <a:r>
              <a:rPr lang="it-IT" sz="2200" i="1" dirty="0" smtClean="0"/>
              <a:t>valutazione?</a:t>
            </a:r>
          </a:p>
          <a:p>
            <a:pPr algn="ctr"/>
            <a:r>
              <a:rPr lang="it-IT" sz="2200" i="1" dirty="0" smtClean="0"/>
              <a:t>Quali contesti di</a:t>
            </a:r>
          </a:p>
          <a:p>
            <a:pPr algn="ctr"/>
            <a:r>
              <a:rPr lang="it-IT" sz="2200" i="1" dirty="0" smtClean="0"/>
              <a:t> riflessione?</a:t>
            </a:r>
          </a:p>
          <a:p>
            <a:pPr algn="ctr"/>
            <a:r>
              <a:rPr lang="it-IT" sz="2200" i="1" dirty="0" smtClean="0"/>
              <a:t>Quali azioni di </a:t>
            </a:r>
          </a:p>
          <a:p>
            <a:pPr algn="ctr"/>
            <a:r>
              <a:rPr lang="it-IT" sz="2200" i="1" dirty="0" smtClean="0"/>
              <a:t>miglioramento?</a:t>
            </a:r>
          </a:p>
          <a:p>
            <a:endParaRPr lang="it-IT" sz="2200" i="1" dirty="0"/>
          </a:p>
        </p:txBody>
      </p:sp>
      <p:sp>
        <p:nvSpPr>
          <p:cNvPr id="25609" name="Rectangle 11"/>
          <p:cNvSpPr>
            <a:spLocks noChangeArrowheads="1"/>
          </p:cNvSpPr>
          <p:nvPr/>
        </p:nvSpPr>
        <p:spPr bwMode="auto">
          <a:xfrm>
            <a:off x="6876256" y="1700213"/>
            <a:ext cx="2267744" cy="25209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dirty="0"/>
              <a:t>Valutazione </a:t>
            </a:r>
            <a:endParaRPr lang="it-IT" dirty="0" smtClean="0"/>
          </a:p>
          <a:p>
            <a:r>
              <a:rPr lang="it-IT" dirty="0" smtClean="0"/>
              <a:t>sommativa </a:t>
            </a:r>
          </a:p>
          <a:p>
            <a:r>
              <a:rPr lang="it-IT" i="1" dirty="0" smtClean="0"/>
              <a:t>degli</a:t>
            </a:r>
            <a:r>
              <a:rPr lang="it-IT" dirty="0" smtClean="0"/>
              <a:t>  apprendimenti</a:t>
            </a:r>
          </a:p>
          <a:p>
            <a:r>
              <a:rPr lang="it-IT" dirty="0" smtClean="0"/>
              <a:t>Autoanalisi</a:t>
            </a:r>
          </a:p>
          <a:p>
            <a:r>
              <a:rPr lang="it-IT" dirty="0" smtClean="0"/>
              <a:t>Valutazione esterna</a:t>
            </a:r>
            <a:endParaRPr lang="it-IT" dirty="0"/>
          </a:p>
          <a:p>
            <a:r>
              <a:rPr lang="it-IT" dirty="0" smtClean="0"/>
              <a:t>Rendicontazione </a:t>
            </a:r>
            <a:endParaRPr lang="it-IT" dirty="0"/>
          </a:p>
          <a:p>
            <a:r>
              <a:rPr lang="it-IT" dirty="0"/>
              <a:t>e bilancio </a:t>
            </a:r>
            <a:r>
              <a:rPr lang="it-IT" dirty="0" smtClean="0"/>
              <a:t>sociale</a:t>
            </a:r>
          </a:p>
          <a:p>
            <a:r>
              <a:rPr lang="it-IT" dirty="0" smtClean="0"/>
              <a:t>Individuazione aree da</a:t>
            </a:r>
          </a:p>
          <a:p>
            <a:r>
              <a:rPr lang="it-IT" dirty="0" smtClean="0"/>
              <a:t> migliorare</a:t>
            </a:r>
            <a:endParaRPr lang="it-IT" dirty="0"/>
          </a:p>
        </p:txBody>
      </p:sp>
      <p:sp>
        <p:nvSpPr>
          <p:cNvPr id="25610" name="Rectangle 12"/>
          <p:cNvSpPr>
            <a:spLocks noChangeArrowheads="1"/>
          </p:cNvSpPr>
          <p:nvPr/>
        </p:nvSpPr>
        <p:spPr bwMode="auto">
          <a:xfrm>
            <a:off x="2339752" y="4292600"/>
            <a:ext cx="2160240" cy="2565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it-IT" sz="2200" i="1" dirty="0" smtClean="0"/>
          </a:p>
          <a:p>
            <a:pPr algn="ctr"/>
            <a:r>
              <a:rPr lang="it-IT" sz="2200" i="1" dirty="0" smtClean="0"/>
              <a:t>Quali soggetti </a:t>
            </a:r>
          </a:p>
          <a:p>
            <a:pPr algn="ctr"/>
            <a:r>
              <a:rPr lang="it-IT" sz="2200" i="1" dirty="0" smtClean="0"/>
              <a:t>coinvolti?</a:t>
            </a:r>
          </a:p>
          <a:p>
            <a:pPr algn="ctr"/>
            <a:r>
              <a:rPr lang="it-IT" sz="2200" i="1" dirty="0" smtClean="0"/>
              <a:t> Quale progetto</a:t>
            </a:r>
          </a:p>
          <a:p>
            <a:pPr algn="ctr"/>
            <a:r>
              <a:rPr lang="it-IT" sz="2200" i="1" dirty="0" smtClean="0"/>
              <a:t> educativo?</a:t>
            </a:r>
          </a:p>
          <a:p>
            <a:pPr algn="ctr"/>
            <a:endParaRPr lang="it-IT" sz="2200" i="1" dirty="0" smtClean="0"/>
          </a:p>
          <a:p>
            <a:pPr algn="ctr"/>
            <a:endParaRPr lang="it-IT" sz="2200" dirty="0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572000" y="0"/>
            <a:ext cx="2304256" cy="1628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it-IT" sz="2400" b="1" dirty="0" smtClean="0">
                <a:solidFill>
                  <a:schemeClr val="accent1"/>
                </a:solidFill>
              </a:rPr>
              <a:t>Progettazione </a:t>
            </a:r>
          </a:p>
          <a:p>
            <a:pPr algn="ctr"/>
            <a:r>
              <a:rPr lang="it-IT" sz="2400" b="1" dirty="0" smtClean="0">
                <a:solidFill>
                  <a:schemeClr val="accent1"/>
                </a:solidFill>
              </a:rPr>
              <a:t>(consiglio)</a:t>
            </a:r>
            <a:endParaRPr lang="it-IT" sz="2400" b="1" dirty="0">
              <a:solidFill>
                <a:schemeClr val="accent1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572000" y="1700808"/>
            <a:ext cx="2232248" cy="252095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it-IT" dirty="0" smtClean="0"/>
              <a:t>Progettazione </a:t>
            </a:r>
          </a:p>
          <a:p>
            <a:r>
              <a:rPr lang="it-IT" dirty="0" smtClean="0"/>
              <a:t>percorsi didattici </a:t>
            </a:r>
          </a:p>
          <a:p>
            <a:r>
              <a:rPr lang="it-IT" dirty="0" smtClean="0"/>
              <a:t>(PEI , PDP, Progetti</a:t>
            </a:r>
          </a:p>
          <a:p>
            <a:r>
              <a:rPr lang="it-IT" dirty="0" smtClean="0"/>
              <a:t> individualizzati)  </a:t>
            </a:r>
          </a:p>
          <a:p>
            <a:r>
              <a:rPr lang="it-IT" dirty="0" smtClean="0"/>
              <a:t>Organizzazione </a:t>
            </a:r>
          </a:p>
          <a:p>
            <a:r>
              <a:rPr lang="it-IT" dirty="0" smtClean="0"/>
              <a:t>di ambienti di </a:t>
            </a:r>
          </a:p>
          <a:p>
            <a:r>
              <a:rPr lang="it-IT" dirty="0" smtClean="0"/>
              <a:t>apprendimento</a:t>
            </a:r>
          </a:p>
          <a:p>
            <a:r>
              <a:rPr lang="it-IT" dirty="0" smtClean="0"/>
              <a:t>Valutazione formativa</a:t>
            </a:r>
          </a:p>
          <a:p>
            <a:r>
              <a:rPr lang="it-IT" i="1" dirty="0" smtClean="0"/>
              <a:t>per</a:t>
            </a:r>
            <a:r>
              <a:rPr lang="it-IT" dirty="0" smtClean="0"/>
              <a:t> l’apprendimento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4499992" y="4292600"/>
            <a:ext cx="2304256" cy="2565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 sz="2200" i="1" dirty="0" smtClean="0"/>
          </a:p>
          <a:p>
            <a:endParaRPr lang="it-IT" sz="2200" i="1" dirty="0" smtClean="0"/>
          </a:p>
          <a:p>
            <a:pPr algn="ctr"/>
            <a:r>
              <a:rPr lang="it-IT" sz="2200" i="1" dirty="0" smtClean="0"/>
              <a:t>Quali  percorsi</a:t>
            </a:r>
          </a:p>
          <a:p>
            <a:pPr algn="ctr"/>
            <a:r>
              <a:rPr lang="it-IT" sz="2200" i="1" dirty="0" smtClean="0"/>
              <a:t> didattici?</a:t>
            </a:r>
          </a:p>
          <a:p>
            <a:pPr algn="ctr"/>
            <a:r>
              <a:rPr lang="it-IT" sz="2200" i="1" dirty="0" smtClean="0"/>
              <a:t>Quali metodologie?</a:t>
            </a:r>
          </a:p>
          <a:p>
            <a:pPr algn="ctr"/>
            <a:r>
              <a:rPr lang="it-IT" sz="2200" i="1" dirty="0" smtClean="0"/>
              <a:t>Quali scelte di </a:t>
            </a:r>
          </a:p>
          <a:p>
            <a:pPr algn="ctr"/>
            <a:r>
              <a:rPr lang="it-IT" sz="2200" i="1" dirty="0" smtClean="0"/>
              <a:t>valutazione?</a:t>
            </a:r>
            <a:endParaRPr lang="it-IT" sz="2200" dirty="0" smtClean="0"/>
          </a:p>
          <a:p>
            <a:endParaRPr lang="it-IT" sz="2200" dirty="0" smtClean="0"/>
          </a:p>
          <a:p>
            <a:endParaRPr lang="it-IT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>
          <a:xfrm>
            <a:off x="0" y="0"/>
            <a:ext cx="3203848" cy="6858000"/>
          </a:xfrm>
          <a:prstGeom prst="roundRect">
            <a:avLst>
              <a:gd name="adj" fmla="val 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800" dirty="0" smtClean="0"/>
          </a:p>
          <a:p>
            <a:pPr algn="ctr"/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prova</a:t>
            </a:r>
          </a:p>
          <a:p>
            <a:pPr algn="ctr"/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scritta</a:t>
            </a:r>
          </a:p>
          <a:p>
            <a:pPr algn="ctr"/>
            <a:endParaRPr lang="it-IT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it-IT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Quesiti a risposta aperta</a:t>
            </a:r>
          </a:p>
          <a:p>
            <a:pPr algn="ctr"/>
            <a:endParaRPr lang="it-IT" sz="4800" dirty="0" smtClean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203848" y="-1946685"/>
            <a:ext cx="5940152" cy="10495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</a:pPr>
            <a:endParaRPr lang="it-IT" sz="3600" b="1" dirty="0" smtClean="0">
              <a:solidFill>
                <a:srgbClr val="FF3300"/>
              </a:solidFill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</a:pPr>
            <a:endParaRPr lang="it-IT" sz="3600" b="1" dirty="0" smtClean="0">
              <a:solidFill>
                <a:srgbClr val="FF3300"/>
              </a:solidFill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</a:pPr>
            <a:r>
              <a:rPr lang="it-IT" sz="3600" b="1" dirty="0" smtClean="0">
                <a:solidFill>
                  <a:srgbClr val="FF3300"/>
                </a:solidFill>
                <a:cs typeface="Times New Roman" pitchFamily="18" charset="0"/>
              </a:rPr>
              <a:t>Suggerimenti generali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</a:pPr>
            <a:endParaRPr lang="it-IT" sz="3600" b="1" dirty="0" smtClean="0">
              <a:solidFill>
                <a:srgbClr val="FF3300"/>
              </a:solidFill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accent1"/>
                </a:solidFill>
                <a:cs typeface="Times New Roman" pitchFamily="18" charset="0"/>
              </a:rPr>
              <a:t>Arrivare alla prova preparati (conoscenze chiave e sintesi)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accent1"/>
                </a:solidFill>
                <a:cs typeface="Times New Roman" pitchFamily="18" charset="0"/>
              </a:rPr>
              <a:t>Distribuire i tempi per darsi un tempo massimo per quesito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</a:pPr>
            <a:r>
              <a:rPr kumimoji="0" lang="it-IT" sz="2800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cs typeface="Times New Roman" pitchFamily="18" charset="0"/>
              </a:rPr>
              <a:t>Affrontare la prova con lucidità</a:t>
            </a:r>
            <a:r>
              <a:rPr kumimoji="0" lang="it-IT" sz="2800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cs typeface="Times New Roman" pitchFamily="18" charset="0"/>
              </a:rPr>
              <a:t> … perciò controllare l’ansia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</a:pPr>
            <a:r>
              <a:rPr lang="it-IT" sz="2800" baseline="0" dirty="0" smtClean="0">
                <a:solidFill>
                  <a:schemeClr val="accent1"/>
                </a:solidFill>
                <a:cs typeface="Times New Roman" pitchFamily="18" charset="0"/>
              </a:rPr>
              <a:t>Non farsi distrarre da ciò che accade intorno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kumimoji="0" lang="it-IT" sz="2800" i="0" u="none" strike="noStrike" cap="none" normalizeH="0" dirty="0" smtClean="0">
                <a:ln>
                  <a:noFill/>
                </a:ln>
                <a:solidFill>
                  <a:schemeClr val="accent1"/>
                </a:solidFill>
                <a:effectLst/>
                <a:cs typeface="Times New Roman" pitchFamily="18" charset="0"/>
              </a:rPr>
              <a:t>Farsi un’idea immediata della prova complessiva (quesiti più semplici e quesiti più difficili che richiedono maggiori tempi di riflessione)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800" dirty="0" smtClean="0">
                <a:solidFill>
                  <a:schemeClr val="accent1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Sviluppare prima  i quesiti più facili, dei quali sia ha chiara la mappa concettuale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</a:pPr>
            <a:endParaRPr kumimoji="0" lang="it-IT" sz="2800" i="0" u="none" strike="noStrike" cap="none" normalizeH="0" dirty="0" smtClean="0">
              <a:ln>
                <a:noFill/>
              </a:ln>
              <a:solidFill>
                <a:schemeClr val="accent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</a:pPr>
            <a:endParaRPr kumimoji="0" lang="it-IT" sz="280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itchFamily="2" charset="2"/>
              <a:buChar char="Ø"/>
              <a:tabLst/>
            </a:pPr>
            <a:endParaRPr kumimoji="0" lang="it-IT" sz="2800" b="0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nivers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4574</TotalTime>
  <Words>1154</Words>
  <Application>Microsoft Office PowerPoint</Application>
  <PresentationFormat>Presentazione su schermo (4:3)</PresentationFormat>
  <Paragraphs>288</Paragraphs>
  <Slides>17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Universo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Istituti comprensivi</dc:title>
  <dc:creator>Client</dc:creator>
  <cp:lastModifiedBy>Client</cp:lastModifiedBy>
  <cp:revision>481</cp:revision>
  <dcterms:created xsi:type="dcterms:W3CDTF">2012-03-19T14:36:42Z</dcterms:created>
  <dcterms:modified xsi:type="dcterms:W3CDTF">2013-01-20T21:16:11Z</dcterms:modified>
</cp:coreProperties>
</file>